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  <a:srgbClr val="0000CC"/>
    <a:srgbClr val="008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098" autoAdjust="0"/>
    <p:restoredTop sz="74067" autoAdjust="0"/>
  </p:normalViewPr>
  <p:slideViewPr>
    <p:cSldViewPr>
      <p:cViewPr>
        <p:scale>
          <a:sx n="59" d="100"/>
          <a:sy n="59" d="100"/>
        </p:scale>
        <p:origin x="-14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5447F-DDD0-49BD-83C6-1139029B4D05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3413D-694F-47F4-A900-1640FB797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952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DEE0AD3-F5DF-48B0-AEAC-0BCA0CACE687}" type="datetime1">
              <a:rPr lang="zh-CN" altLang="en-US"/>
              <a:pPr>
                <a:defRPr/>
              </a:pPr>
              <a:t>2014/4/28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6505749-7F97-4121-AB0A-A3A5853CD4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373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5749-7F97-4121-AB0A-A3A5853CD47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63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5749-7F97-4121-AB0A-A3A5853CD47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927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5749-7F97-4121-AB0A-A3A5853CD47D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484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5749-7F97-4121-AB0A-A3A5853CD47D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484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5749-7F97-4121-AB0A-A3A5853CD47D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381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charset="0"/>
                  <a:buChar char="•"/>
                </a:pPr>
                <a:endParaRPr lang="en-US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charset="0"/>
                  <a:buChar char="•"/>
                </a:pPr>
                <a:r>
                  <a:rPr lang="en-US" dirty="0" smtClean="0"/>
                  <a:t>binary vector</a:t>
                </a:r>
              </a:p>
              <a:p>
                <a:pPr marL="171450" marR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lang="en-US" sz="1200" dirty="0" smtClean="0"/>
                  <a:t>We only </a:t>
                </a:r>
                <a:r>
                  <a:rPr lang="en-US" sz="1200" dirty="0"/>
                  <a:t>consider users who have interactions with at least </a:t>
                </a:r>
                <a:r>
                  <a:rPr lang="en-US" sz="1200" b="1" i="0" dirty="0" smtClean="0">
                    <a:latin typeface="Cambria Math"/>
                  </a:rPr>
                  <a:t>𝟓𝟎 </a:t>
                </a:r>
                <a:r>
                  <a:rPr lang="en-US" sz="1200" dirty="0"/>
                  <a:t>videos in </a:t>
                </a:r>
                <a:r>
                  <a:rPr lang="en-US" sz="1200" i="0">
                    <a:latin typeface="Cambria Math"/>
                  </a:rPr>
                  <a:t>𝑉_𝑦</a:t>
                </a:r>
                <a:r>
                  <a:rPr lang="en-US" sz="1200" b="0" i="0" smtClean="0">
                    <a:latin typeface="Cambria Math"/>
                  </a:rPr>
                  <a:t>,</a:t>
                </a:r>
                <a:r>
                  <a:rPr lang="en-US" sz="1200" dirty="0" smtClean="0"/>
                  <a:t> yielding that </a:t>
                </a:r>
                <a:r>
                  <a:rPr lang="en-US" sz="1200" i="0">
                    <a:latin typeface="Cambria Math"/>
                  </a:rPr>
                  <a:t>〖|𝑈〗_(𝑦_50) |=868</a:t>
                </a:r>
                <a:r>
                  <a:rPr lang="en-US" sz="1200" dirty="0" smtClean="0"/>
                  <a:t>.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lang="en-US" dirty="0" smtClean="0"/>
                  <a:t>	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dirty="0" smtClean="0"/>
                  <a:t>There</a:t>
                </a:r>
                <a:r>
                  <a:rPr lang="en-US" baseline="0" dirty="0" smtClean="0"/>
                  <a:t> should be at least 50 1s in each row.</a:t>
                </a:r>
              </a:p>
              <a:p>
                <a:pPr marL="171450" marR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lang="en-US" baseline="0" dirty="0" smtClean="0"/>
                  <a:t>The percentage of </a:t>
                </a:r>
                <a:r>
                  <a:rPr lang="en-US" baseline="0" dirty="0" err="1" smtClean="0"/>
                  <a:t>Va,test</a:t>
                </a:r>
                <a:r>
                  <a:rPr lang="en-US" baseline="0" dirty="0" smtClean="0"/>
                  <a:t> in Va,1 is 20%.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5749-7F97-4121-AB0A-A3A5853CD47D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45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5749-7F97-4121-AB0A-A3A5853CD47D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605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5749-7F97-4121-AB0A-A3A5853CD47D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385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5749-7F97-4121-AB0A-A3A5853CD47D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385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5749-7F97-4121-AB0A-A3A5853CD47D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160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5749-7F97-4121-AB0A-A3A5853CD47D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511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auto">
              <a:buFont typeface="Arial" pitchFamily="34" charset="0"/>
              <a:buNone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5749-7F97-4121-AB0A-A3A5853CD47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442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5749-7F97-4121-AB0A-A3A5853CD47D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761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5749-7F97-4121-AB0A-A3A5853CD47D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927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5749-7F97-4121-AB0A-A3A5853CD47D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03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5749-7F97-4121-AB0A-A3A5853CD47D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566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5749-7F97-4121-AB0A-A3A5853CD47D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223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5749-7F97-4121-AB0A-A3A5853CD47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99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Notes Placeholder 2"/>
              <p:cNvSpPr>
                <a:spLocks noGrp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1200" b="1" i="0" u="none" strike="noStrike" kern="1200" dirty="0" smtClean="0">
                  <a:solidFill>
                    <a:schemeClr val="tx1"/>
                  </a:solidFill>
                  <a:effectLst/>
                  <a:latin typeface="+mn-lt"/>
                  <a:ea typeface="ＭＳ Ｐゴシック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12291" name="Notes Placeholder 2"/>
              <p:cNvSpPr>
                <a:spLocks noGrp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228600" indent="-228600">
                  <a:buAutoNum type="arabicPeriod"/>
                </a:pPr>
                <a:r>
                  <a:rPr lang="zh-CN" altLang="en-US" sz="1200" b="1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ＭＳ Ｐゴシック" pitchFamily="34" charset="-128"/>
                    <a:cs typeface="+mn-cs"/>
                  </a:rPr>
                  <a:t>主线</a:t>
                </a:r>
                <a:r>
                  <a:rPr lang="en-US" altLang="zh-CN" sz="1200" b="1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ＭＳ Ｐゴシック" pitchFamily="34" charset="-128"/>
                    <a:cs typeface="+mn-cs"/>
                  </a:rPr>
                  <a:t>:</a:t>
                </a:r>
                <a:r>
                  <a:rPr lang="en-US" altLang="zh-CN" sz="1200" b="1" i="0" u="none" strike="noStrike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ＭＳ Ｐゴシック" pitchFamily="34" charset="-128"/>
                    <a:cs typeface="+mn-cs"/>
                  </a:rPr>
                  <a:t> first sample FB user network </a:t>
                </a:r>
                <a:r>
                  <a:rPr lang="en-US" altLang="zh-CN" sz="1200" b="1" i="0" u="none" strike="noStrike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ＭＳ Ｐゴシック" pitchFamily="34" charset="-128"/>
                    <a:cs typeface="+mn-cs"/>
                    <a:sym typeface="Wingdings" panose="05000000000000000000" pitchFamily="2" charset="2"/>
                  </a:rPr>
                  <a:t> then, get their public videos</a:t>
                </a:r>
              </a:p>
              <a:p>
                <a:endParaRPr lang="en-US" sz="1200" b="1" i="0" u="none" strike="noStrike" kern="1200" dirty="0" smtClean="0">
                  <a:solidFill>
                    <a:schemeClr val="tx1"/>
                  </a:solidFill>
                  <a:effectLst/>
                  <a:latin typeface="+mn-lt"/>
                  <a:ea typeface="ＭＳ Ｐゴシック" pitchFamily="34" charset="-128"/>
                  <a:cs typeface="+mn-cs"/>
                </a:endParaRPr>
              </a:p>
              <a:p>
                <a:r>
                  <a:rPr lang="en-US" sz="1200" b="1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ＭＳ Ｐゴシック" pitchFamily="34" charset="-128"/>
                    <a:cs typeface="+mn-cs"/>
                  </a:rPr>
                  <a:t>For</a:t>
                </a:r>
                <a:r>
                  <a:rPr lang="en-US" sz="1200" b="1" i="0" u="none" strike="noStrike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ＭＳ Ｐゴシック" pitchFamily="34" charset="-128"/>
                    <a:cs typeface="+mn-cs"/>
                  </a:rPr>
                  <a:t> all users in </a:t>
                </a:r>
                <a:r>
                  <a:rPr lang="en-US" sz="1200" b="0" i="0" smtClean="0">
                    <a:latin typeface="Cambria Math"/>
                  </a:rPr>
                  <a:t>𝑈</a:t>
                </a:r>
                <a:r>
                  <a:rPr lang="en-US" sz="1200" b="0" i="0" smtClean="0">
                    <a:latin typeface="Cambria Math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𝑜𝑟𝑖𝑔</a:t>
                </a:r>
                <a:r>
                  <a:rPr lang="en-US" sz="1200" b="1" i="0" u="none" strike="noStrike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ＭＳ Ｐゴシック" pitchFamily="34" charset="-128"/>
                    <a:cs typeface="+mn-cs"/>
                  </a:rPr>
                  <a:t>, we identify all those public videos published or shared by them between 4.18 ~ 5.30. denoted as </a:t>
                </a:r>
                <a:r>
                  <a:rPr lang="en-US" sz="1200" b="1" i="0" u="none" strike="noStrike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ＭＳ Ｐゴシック" pitchFamily="34" charset="-128"/>
                    <a:cs typeface="+mn-cs"/>
                  </a:rPr>
                  <a:t>Vorig</a:t>
                </a:r>
                <a:r>
                  <a:rPr lang="en-US" sz="1200" b="1" i="0" u="none" strike="noStrike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ＭＳ Ｐゴシック" pitchFamily="34" charset="-128"/>
                    <a:cs typeface="+mn-cs"/>
                  </a:rPr>
                  <a:t>.</a:t>
                </a:r>
                <a:endParaRPr lang="en-US" sz="1200" b="1" i="0" u="none" strike="noStrike" kern="1200" dirty="0" smtClean="0">
                  <a:solidFill>
                    <a:schemeClr val="tx1"/>
                  </a:solidFill>
                  <a:effectLst/>
                  <a:latin typeface="+mn-lt"/>
                  <a:ea typeface="ＭＳ Ｐゴシック" pitchFamily="34" charset="-128"/>
                  <a:cs typeface="+mn-cs"/>
                </a:endParaRPr>
              </a:p>
              <a:p>
                <a:endParaRPr lang="en-US" altLang="en-US" sz="1200" b="1" i="0" u="none" strike="noStrike" kern="1200" dirty="0" smtClean="0">
                  <a:solidFill>
                    <a:schemeClr val="tx1"/>
                  </a:solidFill>
                  <a:effectLst/>
                  <a:latin typeface="+mn-lt"/>
                  <a:ea typeface="ＭＳ Ｐゴシック" pitchFamily="34" charset="-128"/>
                  <a:cs typeface="+mn-cs"/>
                </a:endParaRPr>
              </a:p>
            </p:txBody>
          </p:sp>
        </mc:Fallback>
      </mc:AlternateContent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1C57CF1-E9D4-4344-830C-0449CA7A008A}" type="slidenum">
              <a:rPr lang="zh-CN" altLang="en-US" smtClean="0"/>
              <a:pPr/>
              <a:t>4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781281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1C57CF1-E9D4-4344-830C-0449CA7A008A}" type="slidenum">
              <a:rPr lang="zh-CN" altLang="en-US" smtClean="0"/>
              <a:pPr/>
              <a:t>5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156736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5749-7F97-4121-AB0A-A3A5853CD47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781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5749-7F97-4121-AB0A-A3A5853CD47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367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5749-7F97-4121-AB0A-A3A5853CD47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927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5749-7F97-4121-AB0A-A3A5853CD47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92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Narrow" panose="020B0606020202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Narrow" panose="020B0606020202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/>
          <a:lstStyle>
            <a:lvl1pPr>
              <a:lnSpc>
                <a:spcPct val="100000"/>
              </a:lnSpc>
              <a:defRPr sz="3600" spc="-80" baseline="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fld id="{3EBF5FCD-1514-4C0B-A3F3-67E748C566B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167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FD2251A3-BDD5-480C-8473-14DAAA9D80F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755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99DE0078-F2C2-4D1B-AD13-73C519DB309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595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34200" cy="1371600"/>
          </a:xfrm>
        </p:spPr>
        <p:txBody>
          <a:bodyPr/>
          <a:lstStyle>
            <a:lvl1pPr>
              <a:defRPr sz="4000"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>
              <a:defRPr sz="3200"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>
              <a:defRPr sz="2800"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>
              <a:defRPr sz="2800"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>
              <a:defRPr sz="2800"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611981" cy="3651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fld id="{3CE95D13-BFE1-4B97-960A-D852A9B0701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971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/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fld id="{78457C21-587A-420D-B494-7DDFFA78B4C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242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>
                <a:latin typeface="Arial Narrow" panose="020B0606020202030204" pitchFamily="34" charset="0"/>
              </a:defRPr>
            </a:lvl1pPr>
            <a:lvl2pPr>
              <a:defRPr sz="2400">
                <a:latin typeface="Arial Narrow" panose="020B0606020202030204" pitchFamily="34" charset="0"/>
              </a:defRPr>
            </a:lvl2pPr>
            <a:lvl3pPr>
              <a:defRPr sz="20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800">
                <a:latin typeface="Arial Narrow" panose="020B0606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>
                <a:latin typeface="Arial Narrow" panose="020B0606020202030204" pitchFamily="34" charset="0"/>
              </a:defRPr>
            </a:lvl1pPr>
            <a:lvl2pPr>
              <a:defRPr sz="2400">
                <a:latin typeface="Arial Narrow" panose="020B0606020202030204" pitchFamily="34" charset="0"/>
              </a:defRPr>
            </a:lvl2pPr>
            <a:lvl3pPr>
              <a:defRPr sz="20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800">
                <a:latin typeface="Arial Narrow" panose="020B0606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1380CAC2-B1A6-474E-A35A-FF5FDFC37D5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8467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>
                <a:latin typeface="Arial Narrow" panose="020B0606020202030204" pitchFamily="34" charset="0"/>
              </a:defRPr>
            </a:lvl1pPr>
            <a:lvl2pPr>
              <a:defRPr sz="2000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600">
                <a:latin typeface="Arial Narrow" panose="020B0606020202030204" pitchFamily="34" charset="0"/>
              </a:defRPr>
            </a:lvl4pPr>
            <a:lvl5pPr>
              <a:defRPr sz="16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>
                <a:latin typeface="Arial Narrow" panose="020B0606020202030204" pitchFamily="34" charset="0"/>
              </a:defRPr>
            </a:lvl1pPr>
            <a:lvl2pPr>
              <a:defRPr sz="2000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600">
                <a:latin typeface="Arial Narrow" panose="020B0606020202030204" pitchFamily="34" charset="0"/>
              </a:defRPr>
            </a:lvl4pPr>
            <a:lvl5pPr>
              <a:defRPr sz="16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87279D46-D9EF-4A3C-AEBD-3BA3F23BE65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1421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DA1F7AA0-D032-4C4F-A994-9CF58F0391B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904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7210B0CA-C769-4A11-AE0D-4CE63C35874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4335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2800">
                <a:latin typeface="Arial Narrow" panose="020B0606020202030204" pitchFamily="34" charset="0"/>
              </a:defRPr>
            </a:lvl1pPr>
            <a:lvl2pPr>
              <a:defRPr sz="2400">
                <a:latin typeface="Arial Narrow" panose="020B0606020202030204" pitchFamily="34" charset="0"/>
              </a:defRPr>
            </a:lvl2pPr>
            <a:lvl3pPr>
              <a:defRPr sz="2000">
                <a:latin typeface="Arial Narrow" panose="020B0606020202030204" pitchFamily="34" charset="0"/>
              </a:defRPr>
            </a:lvl3pPr>
            <a:lvl4pPr>
              <a:defRPr sz="2000">
                <a:latin typeface="Arial Narrow" panose="020B0606020202030204" pitchFamily="34" charset="0"/>
              </a:defRPr>
            </a:lvl4pPr>
            <a:lvl5pPr>
              <a:defRPr sz="2000"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572D5294-B9C6-47ED-AA3D-B643C9C745F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499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 Narrow" panose="020B0606020202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5D2A890F-D016-4F1A-8EE3-1B859DDD0C1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156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477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119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 smtClean="0">
                <a:solidFill>
                  <a:schemeClr val="tx2"/>
                </a:solidFill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fld id="{E678ADC8-053A-49CF-BEDD-7BCADFB70FF7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Narrow" panose="020B0606020202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Narrow" panose="020B0606020202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6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 cap="none" spc="-60" baseline="0">
          <a:solidFill>
            <a:schemeClr val="tx2"/>
          </a:solidFill>
          <a:latin typeface="Arial Narrow" panose="020B0606020202030204" pitchFamily="34" charset="0"/>
          <a:ea typeface="Arial Unicode MS" panose="020B0604020202020204" pitchFamily="34" charset="-122"/>
          <a:cs typeface="Arial Unicode MS" panose="020B0604020202020204" pitchFamily="34" charset="-122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ts val="600"/>
        </a:spcAft>
        <a:buFont typeface="Wingdings" panose="05000000000000000000" pitchFamily="2" charset="2"/>
        <a:buChar char="q"/>
        <a:defRPr sz="2800" b="1" kern="1200">
          <a:solidFill>
            <a:schemeClr val="tx1"/>
          </a:solidFill>
          <a:latin typeface="Arial Narrow" panose="020B0606020202030204" pitchFamily="34" charset="0"/>
          <a:ea typeface="Arial Unicode MS" panose="020B0604020202020204" pitchFamily="34" charset="-122"/>
          <a:cs typeface="Arial Unicode MS" panose="020B0604020202020204" pitchFamily="34" charset="-122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Tx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 Narrow" panose="020B0606020202030204" pitchFamily="34" charset="0"/>
          <a:ea typeface="Arial Unicode MS" panose="020B0604020202020204" pitchFamily="34" charset="-122"/>
          <a:cs typeface="Arial Unicode MS" panose="020B0604020202020204" pitchFamily="34" charset="-122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Tx/>
        <a:buFont typeface="Arial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Arial Unicode MS" panose="020B0604020202020204" pitchFamily="34" charset="-122"/>
          <a:cs typeface="Arial Unicode MS" panose="020B0604020202020204" pitchFamily="34" charset="-122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Tx/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Arial Narrow" panose="020B0606020202030204" pitchFamily="34" charset="0"/>
          <a:ea typeface="Arial Unicode MS" panose="020B0604020202020204" pitchFamily="34" charset="-122"/>
          <a:cs typeface="Arial Unicode MS" panose="020B0604020202020204" pitchFamily="34" charset="-122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Tx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 Narrow" panose="020B0606020202030204" pitchFamily="34" charset="0"/>
          <a:ea typeface="Arial Unicode MS" panose="020B0604020202020204" pitchFamily="34" charset="-122"/>
          <a:cs typeface="Arial Unicode MS" panose="020B0604020202020204" pitchFamily="34" charset="-122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200" dirty="0">
                <a:latin typeface="Arial Narrow" panose="020B0606020202030204" pitchFamily="34" charset="0"/>
              </a:rPr>
              <a:t>S</a:t>
            </a:r>
            <a:r>
              <a:rPr lang="en-US" sz="4200" b="1" dirty="0" smtClean="0">
                <a:latin typeface="Arial Narrow" panose="020B0606020202030204" pitchFamily="34" charset="0"/>
              </a:rPr>
              <a:t>ocial </a:t>
            </a:r>
            <a:r>
              <a:rPr lang="en-US" sz="4200" dirty="0">
                <a:latin typeface="Arial Narrow" panose="020B0606020202030204" pitchFamily="34" charset="0"/>
              </a:rPr>
              <a:t>I</a:t>
            </a:r>
            <a:r>
              <a:rPr lang="en-US" sz="4200" b="1" dirty="0" smtClean="0">
                <a:latin typeface="Arial Narrow" panose="020B0606020202030204" pitchFamily="34" charset="0"/>
              </a:rPr>
              <a:t>nteraction </a:t>
            </a:r>
            <a:r>
              <a:rPr lang="en-US" sz="4200" dirty="0">
                <a:latin typeface="Arial Narrow" panose="020B0606020202030204" pitchFamily="34" charset="0"/>
              </a:rPr>
              <a:t>B</a:t>
            </a:r>
            <a:r>
              <a:rPr lang="en-US" sz="4200" b="1" dirty="0" smtClean="0">
                <a:latin typeface="Arial Narrow" panose="020B0606020202030204" pitchFamily="34" charset="0"/>
              </a:rPr>
              <a:t>ased Video </a:t>
            </a:r>
            <a:r>
              <a:rPr lang="en-US" sz="4200" dirty="0">
                <a:latin typeface="Arial Narrow" panose="020B0606020202030204" pitchFamily="34" charset="0"/>
              </a:rPr>
              <a:t>R</a:t>
            </a:r>
            <a:r>
              <a:rPr lang="en-US" sz="4200" b="1" dirty="0" smtClean="0">
                <a:latin typeface="Arial Narrow" panose="020B0606020202030204" pitchFamily="34" charset="0"/>
              </a:rPr>
              <a:t>ecommendation:</a:t>
            </a:r>
            <a:r>
              <a:rPr lang="en-US" sz="4000" dirty="0" smtClean="0">
                <a:latin typeface="Arial Narrow" panose="020B0606020202030204" pitchFamily="34" charset="0"/>
              </a:rPr>
              <a:t/>
            </a:r>
            <a:br>
              <a:rPr lang="en-US" sz="4000" dirty="0" smtClean="0">
                <a:latin typeface="Arial Narrow" panose="020B0606020202030204" pitchFamily="34" charset="0"/>
              </a:rPr>
            </a:br>
            <a:r>
              <a:rPr lang="en-US" sz="3600" b="0" dirty="0">
                <a:latin typeface="Arial Narrow" panose="020B0606020202030204" pitchFamily="34" charset="0"/>
              </a:rPr>
              <a:t>R</a:t>
            </a:r>
            <a:r>
              <a:rPr lang="en-US" sz="3600" b="0" dirty="0" smtClean="0">
                <a:latin typeface="Arial Narrow" panose="020B0606020202030204" pitchFamily="34" charset="0"/>
              </a:rPr>
              <a:t>ecommending YouTube Videos to Facebook Users</a:t>
            </a:r>
            <a:endParaRPr lang="en-US" sz="3600" b="0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4572000"/>
                <a:ext cx="6480300" cy="1097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Bin Nie</a:t>
                </a:r>
                <a:r>
                  <a:rPr lang="en-US" sz="2800" baseline="30000" dirty="0" smtClean="0"/>
                  <a:t>1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Honggang</a:t>
                </a:r>
                <a:r>
                  <a:rPr lang="en-US" sz="2800" dirty="0" smtClean="0"/>
                  <a:t> Zhang</a:t>
                </a:r>
                <a:r>
                  <a:rPr lang="en-US" sz="2800" baseline="30000" dirty="0" smtClean="0"/>
                  <a:t>1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Yong Liu</a:t>
                </a:r>
                <a:r>
                  <a:rPr lang="en-US" sz="2800" baseline="30000" dirty="0" smtClean="0"/>
                  <a:t>2</a:t>
                </a:r>
              </a:p>
              <a:p>
                <a:endParaRPr lang="en-US" sz="2800" baseline="30000" dirty="0"/>
              </a:p>
              <a:p>
                <a:endParaRPr lang="en-US" sz="2800" baseline="30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72000"/>
                <a:ext cx="6480300" cy="1097736"/>
              </a:xfrm>
              <a:prstGeom prst="rect">
                <a:avLst/>
              </a:prstGeom>
              <a:blipFill rotWithShape="1">
                <a:blip r:embed="rId3"/>
                <a:stretch>
                  <a:fillRect l="-1881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206187"/>
            <a:ext cx="3657600" cy="911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203066"/>
            <a:ext cx="2713354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Social </a:t>
            </a:r>
            <a:r>
              <a:rPr lang="en-US" dirty="0"/>
              <a:t>D</a:t>
            </a:r>
            <a:r>
              <a:rPr lang="en-US" dirty="0" smtClean="0"/>
              <a:t>istance </a:t>
            </a:r>
            <a:r>
              <a:rPr lang="en-US" dirty="0"/>
              <a:t>I</a:t>
            </a:r>
            <a:r>
              <a:rPr lang="en-US" dirty="0" smtClean="0"/>
              <a:t>mply </a:t>
            </a:r>
            <a:br>
              <a:rPr lang="en-US" dirty="0" smtClean="0"/>
            </a:br>
            <a:r>
              <a:rPr lang="en-US" dirty="0" smtClean="0"/>
              <a:t>Interest </a:t>
            </a:r>
            <a:r>
              <a:rPr lang="en-US" dirty="0"/>
              <a:t>S</a:t>
            </a:r>
            <a:r>
              <a:rPr lang="en-US" dirty="0" smtClean="0"/>
              <a:t>imilarity?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7620000" cy="46863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Social Distance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One-hop friends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Two-hops friends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More-than-two-hops </a:t>
                </a:r>
                <a:r>
                  <a:rPr lang="en-US" sz="2000" dirty="0" smtClean="0"/>
                  <a:t>friends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Cosine Similarity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8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8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     </m:t>
                    </m:r>
                    <m:r>
                      <a:rPr lang="en-US" sz="2800" b="0" i="1">
                        <a:latin typeface="Cambria Math"/>
                      </a:rPr>
                      <m:t>𝑐𝑜𝑠𝑖𝑛𝑒𝑆𝑖𝑚</m:t>
                    </m:r>
                    <m:d>
                      <m:dPr>
                        <m:ctrlPr>
                          <a:rPr lang="en-US" sz="2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>
                            <a:latin typeface="Cambria Math"/>
                          </a:rPr>
                          <m:t>𝑎</m:t>
                        </m:r>
                        <m:r>
                          <a:rPr lang="en-US" sz="2800" b="0" i="1">
                            <a:latin typeface="Cambria Math"/>
                          </a:rPr>
                          <m:t>,</m:t>
                        </m:r>
                        <m:r>
                          <a:rPr lang="en-US" sz="2800" b="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8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>
                                <a:latin typeface="Cambria Math"/>
                              </a:rPr>
                              <m:t>4</m:t>
                            </m:r>
                          </m:e>
                        </m:rad>
                        <m:r>
                          <a:rPr lang="en-US" sz="2800" b="0" i="1">
                            <a:latin typeface="Cambria Math"/>
                            <a:ea typeface="Cambria Math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en-US" sz="2800" b="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800" b="0" i="1">
                        <a:latin typeface="Cambria Math"/>
                      </a:rPr>
                      <m:t>=0.58</m:t>
                    </m:r>
                  </m:oMath>
                </a14:m>
                <a:r>
                  <a:rPr lang="en-US" sz="2800" b="0" dirty="0"/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8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7620000" cy="4686300"/>
              </a:xfrm>
              <a:blipFill rotWithShape="1">
                <a:blip r:embed="rId3"/>
                <a:stretch>
                  <a:fillRect l="-1200" t="-1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95D13-BFE1-4B97-960A-D852A9B07013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2183533"/>
                  </p:ext>
                </p:extLst>
              </p:nvPr>
            </p:nvGraphicFramePr>
            <p:xfrm>
              <a:off x="1193800" y="4267200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Alice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Bob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2183533"/>
                  </p:ext>
                </p:extLst>
              </p:nvPr>
            </p:nvGraphicFramePr>
            <p:xfrm>
              <a:off x="1193800" y="4267200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1205" r="-40180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000" r="-2994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000" r="-1994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02410" r="-10060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99401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Alice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1205" t="-100000" r="-40180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000" t="-100000" r="-2994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000" t="-100000" r="-1994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02410" t="-100000" r="-10060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99401" t="-100000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Bob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1205" t="-200000" r="-40180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000" t="-200000" r="-2994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000" t="-200000" r="-1994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02410" t="-200000" r="-10060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99401" t="-20000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1" name="Group 10"/>
          <p:cNvGrpSpPr/>
          <p:nvPr/>
        </p:nvGrpSpPr>
        <p:grpSpPr>
          <a:xfrm>
            <a:off x="5562600" y="4648200"/>
            <a:ext cx="3276600" cy="1600200"/>
            <a:chOff x="5506619" y="2590800"/>
            <a:chExt cx="3276600" cy="1600200"/>
          </a:xfrm>
        </p:grpSpPr>
        <p:sp>
          <p:nvSpPr>
            <p:cNvPr id="6" name="Oval 5"/>
            <p:cNvSpPr/>
            <p:nvPr/>
          </p:nvSpPr>
          <p:spPr>
            <a:xfrm>
              <a:off x="5506619" y="2590800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ular Callout 6"/>
                <p:cNvSpPr/>
                <p:nvPr/>
              </p:nvSpPr>
              <p:spPr>
                <a:xfrm>
                  <a:off x="6878219" y="3124200"/>
                  <a:ext cx="1905000" cy="1066800"/>
                </a:xfrm>
                <a:prstGeom prst="wedgeRoundRectCallout">
                  <a:avLst>
                    <a:gd name="adj1" fmla="val -100116"/>
                    <a:gd name="adj2" fmla="val -70864"/>
                    <a:gd name="adj3" fmla="val 16667"/>
                  </a:avLst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Alice is interested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US" dirty="0" smtClean="0"/>
                    <a:t>.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" name="Rounded Rectangular Callout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8219" y="3124200"/>
                  <a:ext cx="1905000" cy="1066800"/>
                </a:xfrm>
                <a:prstGeom prst="wedgeRoundRectCallout">
                  <a:avLst>
                    <a:gd name="adj1" fmla="val -100116"/>
                    <a:gd name="adj2" fmla="val -70864"/>
                    <a:gd name="adj3" fmla="val 16667"/>
                  </a:avLst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Rounded Rectangular Callout 13"/>
          <p:cNvSpPr/>
          <p:nvPr/>
        </p:nvSpPr>
        <p:spPr>
          <a:xfrm>
            <a:off x="152400" y="6078220"/>
            <a:ext cx="1219200" cy="609600"/>
          </a:xfrm>
          <a:prstGeom prst="wedgeRoundRectCallout">
            <a:avLst>
              <a:gd name="adj1" fmla="val 84322"/>
              <a:gd name="adj2" fmla="val -4255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Range: [0,1]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2885643" cy="2146346"/>
          </a:xfrm>
          <a:prstGeom prst="rect">
            <a:avLst/>
          </a:prstGeom>
        </p:spPr>
      </p:pic>
      <p:pic>
        <p:nvPicPr>
          <p:cNvPr id="16" name="Content Placeholder 3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6125" y="1665092"/>
            <a:ext cx="5111750" cy="382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 hidden="1"/>
          <p:cNvSpPr/>
          <p:nvPr/>
        </p:nvSpPr>
        <p:spPr>
          <a:xfrm>
            <a:off x="1500143" y="2857500"/>
            <a:ext cx="6143714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NO</a:t>
            </a:r>
            <a:r>
              <a:rPr lang="en-US" sz="2400" dirty="0" smtClean="0"/>
              <a:t> significant correlation </a:t>
            </a:r>
            <a:r>
              <a:rPr lang="en-US" sz="2400" dirty="0"/>
              <a:t>between </a:t>
            </a:r>
            <a:r>
              <a:rPr lang="en-US" sz="2400" dirty="0" smtClean="0"/>
              <a:t>users’ interest similarity and social distance!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576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Social </a:t>
            </a:r>
            <a:r>
              <a:rPr lang="en-US" dirty="0"/>
              <a:t>D</a:t>
            </a:r>
            <a:r>
              <a:rPr lang="en-US" dirty="0" smtClean="0"/>
              <a:t>istance </a:t>
            </a:r>
            <a:r>
              <a:rPr lang="en-US" dirty="0"/>
              <a:t>I</a:t>
            </a:r>
            <a:r>
              <a:rPr lang="en-US" dirty="0" smtClean="0"/>
              <a:t>mply </a:t>
            </a:r>
            <a:br>
              <a:rPr lang="en-US" dirty="0" smtClean="0"/>
            </a:br>
            <a:r>
              <a:rPr lang="en-US" dirty="0" smtClean="0"/>
              <a:t>Interest </a:t>
            </a:r>
            <a:r>
              <a:rPr lang="en-US" dirty="0"/>
              <a:t>S</a:t>
            </a:r>
            <a:r>
              <a:rPr lang="en-US" dirty="0" smtClean="0"/>
              <a:t>imilarity? 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95D13-BFE1-4B97-960A-D852A9B07013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16" name="Content Placeholder 3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6125" y="1665092"/>
            <a:ext cx="5111750" cy="382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 hidden="1"/>
          <p:cNvSpPr/>
          <p:nvPr/>
        </p:nvSpPr>
        <p:spPr>
          <a:xfrm>
            <a:off x="1500143" y="2857500"/>
            <a:ext cx="6143714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NO</a:t>
            </a:r>
            <a:r>
              <a:rPr lang="en-US" sz="2400" dirty="0" smtClean="0"/>
              <a:t> significant correlation </a:t>
            </a:r>
            <a:r>
              <a:rPr lang="en-US" sz="2400" dirty="0"/>
              <a:t>between </a:t>
            </a:r>
            <a:r>
              <a:rPr lang="en-US" sz="2400" dirty="0" smtClean="0"/>
              <a:t>users’ interest similarity and social distance!</a:t>
            </a:r>
            <a:endParaRPr lang="en-US" sz="2400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8525" y="1817492"/>
            <a:ext cx="5111750" cy="382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681851" y="5676900"/>
            <a:ext cx="6143714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NO</a:t>
            </a:r>
            <a:r>
              <a:rPr lang="en-US" sz="2400" dirty="0" smtClean="0"/>
              <a:t> significant correlation </a:t>
            </a:r>
            <a:r>
              <a:rPr lang="en-US" sz="2400" dirty="0"/>
              <a:t>between </a:t>
            </a:r>
            <a:r>
              <a:rPr lang="en-US" sz="2400" dirty="0" smtClean="0"/>
              <a:t>users’ interest similarity and social distance!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79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to Recommend  Videos by Leveraging Social Interactions?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Our research</a:t>
            </a:r>
            <a:r>
              <a:rPr lang="en-US" altLang="en-US" dirty="0" smtClean="0"/>
              <a:t>:</a:t>
            </a:r>
            <a:endParaRPr lang="en-US" alt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US" altLang="en-US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tep1: Collect Data from Facebook and YouTube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bg1">
                    <a:lumMod val="65000"/>
                  </a:schemeClr>
                </a:solidFill>
              </a:rPr>
              <a:t>Step2: Analyze </a:t>
            </a:r>
            <a:r>
              <a:rPr lang="en-US" altLang="en-US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Video Popularity and Social </a:t>
            </a:r>
            <a:r>
              <a:rPr lang="en-US" altLang="en-US" dirty="0" smtClean="0">
                <a:solidFill>
                  <a:schemeClr val="bg1">
                    <a:lumMod val="65000"/>
                  </a:schemeClr>
                </a:solidFill>
              </a:rPr>
              <a:t>Distance</a:t>
            </a:r>
            <a:endParaRPr lang="en-US" alt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ial Narrow" panose="020B0606020202030204" pitchFamily="34" charset="0"/>
              </a:rPr>
              <a:t>Step3: Develop Social-Interaction Based Algorithms to Recommend Videos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95D13-BFE1-4B97-960A-D852A9B07013}" type="slidenum">
              <a:rPr lang="en-US" altLang="zh-CN" smtClean="0">
                <a:latin typeface="Arial Narrow" panose="020B0606020202030204" pitchFamily="34" charset="0"/>
              </a:rPr>
              <a:pPr>
                <a:defRPr/>
              </a:pPr>
              <a:t>13</a:t>
            </a:fld>
            <a:endParaRPr lang="en-US" altLang="zh-CN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286000"/>
            <a:ext cx="551544" cy="411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56" y="3428358"/>
            <a:ext cx="551544" cy="4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Scenario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1"/>
                <a:ext cx="7620000" cy="5334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sz="2400" dirty="0" smtClean="0"/>
                  <a:t> users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10</m:t>
                    </m:r>
                  </m:oMath>
                </a14:m>
                <a:r>
                  <a:rPr lang="en-US" sz="2400" dirty="0" smtClean="0"/>
                  <a:t> videos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sym typeface="Wingdings" panose="05000000000000000000" pitchFamily="2" charset="2"/>
                      </a:rPr>
                      <m:t>𝟓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×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𝟏𝟎</m:t>
                    </m:r>
                  </m:oMath>
                </a14:m>
                <a:r>
                  <a:rPr lang="en-US" sz="2400" dirty="0" smtClean="0"/>
                  <a:t> matrix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1"/>
                <a:ext cx="7620000" cy="533400"/>
              </a:xfrm>
              <a:blipFill rotWithShape="1">
                <a:blip r:embed="rId3"/>
                <a:stretch>
                  <a:fillRect l="-1040" t="-9195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95D13-BFE1-4B97-960A-D852A9B07013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5614178"/>
                  </p:ext>
                </p:extLst>
              </p:nvPr>
            </p:nvGraphicFramePr>
            <p:xfrm>
              <a:off x="190502" y="2362200"/>
              <a:ext cx="8762996" cy="222504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796636"/>
                    <a:gridCol w="796636"/>
                    <a:gridCol w="796636"/>
                    <a:gridCol w="796636"/>
                    <a:gridCol w="796636"/>
                    <a:gridCol w="796636"/>
                    <a:gridCol w="796636"/>
                    <a:gridCol w="796636"/>
                    <a:gridCol w="796636"/>
                    <a:gridCol w="796636"/>
                    <a:gridCol w="79663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Alice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Bob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Cindy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David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Eddie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5614178"/>
                  </p:ext>
                </p:extLst>
              </p:nvPr>
            </p:nvGraphicFramePr>
            <p:xfrm>
              <a:off x="190502" y="2362200"/>
              <a:ext cx="8762996" cy="222504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796636"/>
                    <a:gridCol w="796636"/>
                    <a:gridCol w="796636"/>
                    <a:gridCol w="796636"/>
                    <a:gridCol w="796636"/>
                    <a:gridCol w="796636"/>
                    <a:gridCol w="796636"/>
                    <a:gridCol w="796636"/>
                    <a:gridCol w="796636"/>
                    <a:gridCol w="796636"/>
                    <a:gridCol w="79663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769" t="-1639" r="-905385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99237" t="-1639" r="-798473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99237" t="-1639" r="-698473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99237" t="-1639" r="-598473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03077" t="-1639" r="-503077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98473" t="-1639" r="-399237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98473" t="-1639" r="-299237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798473" t="-1639" r="-199237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05385" t="-1639" r="-10076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7710" t="-1639" b="-5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Alice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Bob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Cindy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David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Eddie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457200" y="6324600"/>
            <a:ext cx="4314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interested: at least  interacted with this video once!</a:t>
            </a:r>
            <a:endParaRPr lang="en-US" sz="1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923393" y="1600200"/>
            <a:ext cx="2039007" cy="1524000"/>
            <a:chOff x="1923393" y="1600200"/>
            <a:chExt cx="2039007" cy="1524000"/>
          </a:xfrm>
        </p:grpSpPr>
        <p:sp>
          <p:nvSpPr>
            <p:cNvPr id="6" name="Oval 5"/>
            <p:cNvSpPr/>
            <p:nvPr/>
          </p:nvSpPr>
          <p:spPr>
            <a:xfrm>
              <a:off x="3505200" y="2667000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ular Callout 20"/>
                <p:cNvSpPr/>
                <p:nvPr/>
              </p:nvSpPr>
              <p:spPr>
                <a:xfrm>
                  <a:off x="1923393" y="1600200"/>
                  <a:ext cx="1828800" cy="838200"/>
                </a:xfrm>
                <a:prstGeom prst="wedgeRoundRectCallout">
                  <a:avLst>
                    <a:gd name="adj1" fmla="val 38133"/>
                    <a:gd name="adj2" fmla="val 73785"/>
                    <a:gd name="adj3" fmla="val 16667"/>
                  </a:avLst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0</a:t>
                  </a:r>
                  <a:r>
                    <a:rPr lang="en-US" dirty="0">
                      <a:sym typeface="Wingdings" panose="05000000000000000000" pitchFamily="2" charset="2"/>
                    </a:rPr>
                    <a:t> Alice is not interested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anose="05000000000000000000" pitchFamily="2" charset="2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3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ounded Rectangular Callout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3393" y="1600200"/>
                  <a:ext cx="1828800" cy="838200"/>
                </a:xfrm>
                <a:prstGeom prst="wedgeRoundRectCallout">
                  <a:avLst>
                    <a:gd name="adj1" fmla="val 38133"/>
                    <a:gd name="adj2" fmla="val 73785"/>
                    <a:gd name="adj3" fmla="val 16667"/>
                  </a:avLst>
                </a:prstGeom>
                <a:blipFill rotWithShape="1">
                  <a:blip r:embed="rId5"/>
                  <a:stretch>
                    <a:fillRect r="-13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4363788" y="1600200"/>
            <a:ext cx="2286000" cy="1524000"/>
            <a:chOff x="4363788" y="1600200"/>
            <a:chExt cx="2286000" cy="1524000"/>
          </a:xfrm>
        </p:grpSpPr>
        <p:sp>
          <p:nvSpPr>
            <p:cNvPr id="16" name="Oval 15"/>
            <p:cNvSpPr/>
            <p:nvPr/>
          </p:nvSpPr>
          <p:spPr>
            <a:xfrm>
              <a:off x="4363788" y="2667000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ular Callout 21"/>
                <p:cNvSpPr/>
                <p:nvPr/>
              </p:nvSpPr>
              <p:spPr>
                <a:xfrm>
                  <a:off x="4820988" y="1600200"/>
                  <a:ext cx="1828800" cy="838200"/>
                </a:xfrm>
                <a:prstGeom prst="wedgeRoundRectCallout">
                  <a:avLst>
                    <a:gd name="adj1" fmla="val -49798"/>
                    <a:gd name="adj2" fmla="val 75666"/>
                    <a:gd name="adj3" fmla="val 16667"/>
                  </a:avLst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ym typeface="Wingdings" panose="05000000000000000000" pitchFamily="2" charset="2"/>
                    </a:rPr>
                    <a:t>1 </a:t>
                  </a:r>
                  <a:r>
                    <a:rPr lang="en-US" dirty="0">
                      <a:sym typeface="Wingdings" panose="05000000000000000000" pitchFamily="2" charset="2"/>
                    </a:rPr>
                    <a:t>Alice </a:t>
                  </a:r>
                  <a:r>
                    <a:rPr lang="en-US" dirty="0" smtClean="0">
                      <a:sym typeface="Wingdings" panose="05000000000000000000" pitchFamily="2" charset="2"/>
                    </a:rPr>
                    <a:t>is interested </a:t>
                  </a:r>
                  <a:r>
                    <a:rPr lang="en-US" dirty="0">
                      <a:sym typeface="Wingdings" panose="05000000000000000000" pitchFamily="2" charset="2"/>
                    </a:rPr>
                    <a:t>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Wingdings" panose="05000000000000000000" pitchFamily="2" charset="2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4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ounded Rectangular Callout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988" y="1600200"/>
                  <a:ext cx="1828800" cy="838200"/>
                </a:xfrm>
                <a:prstGeom prst="wedgeRoundRectCallout">
                  <a:avLst>
                    <a:gd name="adj1" fmla="val -49798"/>
                    <a:gd name="adj2" fmla="val 75666"/>
                    <a:gd name="adj3" fmla="val 16667"/>
                  </a:avLst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598701"/>
              </p:ext>
            </p:extLst>
          </p:nvPr>
        </p:nvGraphicFramePr>
        <p:xfrm>
          <a:off x="190799" y="2753360"/>
          <a:ext cx="8762402" cy="37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96582"/>
                <a:gridCol w="796582"/>
                <a:gridCol w="796582"/>
                <a:gridCol w="796582"/>
                <a:gridCol w="796582"/>
                <a:gridCol w="796582"/>
                <a:gridCol w="796582"/>
                <a:gridCol w="796582"/>
                <a:gridCol w="796582"/>
                <a:gridCol w="796582"/>
                <a:gridCol w="7965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Alice</a:t>
                      </a:r>
                      <a:endParaRPr lang="en-US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76200" y="2590800"/>
            <a:ext cx="8915400" cy="1696107"/>
            <a:chOff x="76200" y="2590800"/>
            <a:chExt cx="8915400" cy="1696107"/>
          </a:xfrm>
        </p:grpSpPr>
        <p:sp>
          <p:nvSpPr>
            <p:cNvPr id="25" name="Rectangle 24"/>
            <p:cNvSpPr/>
            <p:nvPr/>
          </p:nvSpPr>
          <p:spPr>
            <a:xfrm>
              <a:off x="76200" y="2590800"/>
              <a:ext cx="8915400" cy="609600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ular Callout 26"/>
            <p:cNvSpPr/>
            <p:nvPr/>
          </p:nvSpPr>
          <p:spPr>
            <a:xfrm>
              <a:off x="4792085" y="3563007"/>
              <a:ext cx="1808412" cy="723900"/>
            </a:xfrm>
            <a:prstGeom prst="wedgeRoundRectCallout">
              <a:avLst>
                <a:gd name="adj1" fmla="val -28679"/>
                <a:gd name="adj2" fmla="val -108190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Alice’s </a:t>
              </a:r>
            </a:p>
            <a:p>
              <a:pPr algn="ctr"/>
              <a:r>
                <a:rPr lang="en-US" dirty="0" smtClean="0"/>
                <a:t>Interest Vector</a:t>
              </a:r>
              <a:endParaRPr lang="en-US" dirty="0"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286430"/>
              </p:ext>
            </p:extLst>
          </p:nvPr>
        </p:nvGraphicFramePr>
        <p:xfrm>
          <a:off x="190799" y="3972560"/>
          <a:ext cx="8762402" cy="37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96582"/>
                <a:gridCol w="796582"/>
                <a:gridCol w="796582"/>
                <a:gridCol w="796582"/>
                <a:gridCol w="796582"/>
                <a:gridCol w="796582"/>
                <a:gridCol w="796582"/>
                <a:gridCol w="796582"/>
                <a:gridCol w="796582"/>
                <a:gridCol w="796582"/>
                <a:gridCol w="7965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Alice</a:t>
                      </a:r>
                      <a:endParaRPr lang="en-US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Down Arrow 29"/>
          <p:cNvSpPr/>
          <p:nvPr/>
        </p:nvSpPr>
        <p:spPr>
          <a:xfrm>
            <a:off x="4257006" y="3352800"/>
            <a:ext cx="629988" cy="43880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90600" y="3849414"/>
            <a:ext cx="4629491" cy="57018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ular Callout 32"/>
              <p:cNvSpPr/>
              <p:nvPr/>
            </p:nvSpPr>
            <p:spPr>
              <a:xfrm>
                <a:off x="2841138" y="4815052"/>
                <a:ext cx="762000" cy="533400"/>
              </a:xfrm>
              <a:prstGeom prst="wedgeRoundRectCallout">
                <a:avLst>
                  <a:gd name="adj1" fmla="val 53105"/>
                  <a:gd name="adj2" fmla="val -113363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ounded Rectangular Callou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138" y="4815052"/>
                <a:ext cx="762000" cy="533400"/>
              </a:xfrm>
              <a:prstGeom prst="wedgeRoundRectCallout">
                <a:avLst>
                  <a:gd name="adj1" fmla="val 53105"/>
                  <a:gd name="adj2" fmla="val -113363"/>
                  <a:gd name="adj3" fmla="val 16667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5943601" y="3849414"/>
            <a:ext cx="2895600" cy="57018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ular Callout 34"/>
              <p:cNvSpPr/>
              <p:nvPr/>
            </p:nvSpPr>
            <p:spPr>
              <a:xfrm>
                <a:off x="6649788" y="4815052"/>
                <a:ext cx="762000" cy="533400"/>
              </a:xfrm>
              <a:prstGeom prst="wedgeRoundRectCallout">
                <a:avLst>
                  <a:gd name="adj1" fmla="val -33792"/>
                  <a:gd name="adj2" fmla="val -113362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ounded Rectangular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788" y="4815052"/>
                <a:ext cx="762000" cy="533400"/>
              </a:xfrm>
              <a:prstGeom prst="wedgeRoundRectCallout">
                <a:avLst>
                  <a:gd name="adj1" fmla="val -33792"/>
                  <a:gd name="adj2" fmla="val -113362"/>
                  <a:gd name="adj3" fmla="val 16667"/>
                </a:avLst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2837793" y="3962400"/>
            <a:ext cx="5925207" cy="32450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143000" y="3972253"/>
            <a:ext cx="1319456" cy="32450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ular Callout 41"/>
              <p:cNvSpPr/>
              <p:nvPr/>
            </p:nvSpPr>
            <p:spPr>
              <a:xfrm>
                <a:off x="434468" y="4598564"/>
                <a:ext cx="1417064" cy="766091"/>
              </a:xfrm>
              <a:prstGeom prst="wedgeRoundRectCallout">
                <a:avLst>
                  <a:gd name="adj1" fmla="val 45826"/>
                  <a:gd name="adj2" fmla="val -104240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𝑡𝑒𝑠𝑡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=20% </m:t>
                      </m:r>
                      <m:r>
                        <a:rPr lang="en-US" sz="1600" b="0" i="1" smtClean="0">
                          <a:latin typeface="Cambria Math"/>
                        </a:rPr>
                        <m:t>𝑜𝑓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2" name="Rounded Rectangular Callou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8" y="4598564"/>
                <a:ext cx="1417064" cy="766091"/>
              </a:xfrm>
              <a:prstGeom prst="wedgeRoundRectCallout">
                <a:avLst>
                  <a:gd name="adj1" fmla="val 45826"/>
                  <a:gd name="adj2" fmla="val -104240"/>
                  <a:gd name="adj3" fmla="val 16667"/>
                </a:avLst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ular Callout 42"/>
              <p:cNvSpPr/>
              <p:nvPr/>
            </p:nvSpPr>
            <p:spPr>
              <a:xfrm>
                <a:off x="4841848" y="4859721"/>
                <a:ext cx="999013" cy="488732"/>
              </a:xfrm>
              <a:prstGeom prst="wedgeRoundRectCallout">
                <a:avLst>
                  <a:gd name="adj1" fmla="val -26244"/>
                  <a:gd name="adj2" fmla="val -192802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𝑡𝑟𝑎𝑖𝑛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Rounded Rectangular Callout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848" y="4859721"/>
                <a:ext cx="999013" cy="488732"/>
              </a:xfrm>
              <a:prstGeom prst="wedgeRoundRectCallout">
                <a:avLst>
                  <a:gd name="adj1" fmla="val -26244"/>
                  <a:gd name="adj2" fmla="val -192802"/>
                  <a:gd name="adj3" fmla="val 16667"/>
                </a:avLst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Left Brace 44"/>
          <p:cNvSpPr/>
          <p:nvPr/>
        </p:nvSpPr>
        <p:spPr>
          <a:xfrm rot="16200000">
            <a:off x="3967851" y="2585352"/>
            <a:ext cx="238089" cy="5887787"/>
          </a:xfrm>
          <a:prstGeom prst="leftBrace">
            <a:avLst>
              <a:gd name="adj1" fmla="val 8333"/>
              <a:gd name="adj2" fmla="val 5021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879774" y="3387537"/>
            <a:ext cx="152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4771201" y="152400"/>
                <a:ext cx="3839399" cy="1295400"/>
              </a:xfrm>
              <a:prstGeom prst="roundRect">
                <a:avLst>
                  <a:gd name="adj" fmla="val 2305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/>
                  <a:t>We consider users who have interaction with at least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𝟓𝟎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videos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01" y="152400"/>
                <a:ext cx="3839399" cy="1295400"/>
              </a:xfrm>
              <a:prstGeom prst="roundRect">
                <a:avLst>
                  <a:gd name="adj" fmla="val 23052"/>
                </a:avLst>
              </a:prstGeom>
              <a:blipFill rotWithShape="1">
                <a:blip r:embed="rId11"/>
                <a:stretch>
                  <a:fillRect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ular Callout 36"/>
              <p:cNvSpPr/>
              <p:nvPr/>
            </p:nvSpPr>
            <p:spPr>
              <a:xfrm>
                <a:off x="434470" y="4598564"/>
                <a:ext cx="1417064" cy="766091"/>
              </a:xfrm>
              <a:prstGeom prst="wedgeRoundRectCallout">
                <a:avLst>
                  <a:gd name="adj1" fmla="val 45826"/>
                  <a:gd name="adj2" fmla="val -10424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𝑡𝑒𝑠𝑡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=20% </m:t>
                      </m:r>
                      <m:r>
                        <a:rPr lang="en-US" sz="1600" b="0" i="1" smtClean="0">
                          <a:latin typeface="Cambria Math"/>
                        </a:rPr>
                        <m:t>𝑜𝑓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7" name="Rounded Rectangular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70" y="4598564"/>
                <a:ext cx="1417064" cy="766091"/>
              </a:xfrm>
              <a:prstGeom prst="wedgeRoundRectCallout">
                <a:avLst>
                  <a:gd name="adj1" fmla="val 45826"/>
                  <a:gd name="adj2" fmla="val -104240"/>
                  <a:gd name="adj3" fmla="val 16667"/>
                </a:avLst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ular Callout 37"/>
              <p:cNvSpPr/>
              <p:nvPr/>
            </p:nvSpPr>
            <p:spPr>
              <a:xfrm>
                <a:off x="6662488" y="4815052"/>
                <a:ext cx="762000" cy="533400"/>
              </a:xfrm>
              <a:prstGeom prst="wedgeRoundRectCallout">
                <a:avLst>
                  <a:gd name="adj1" fmla="val -33792"/>
                  <a:gd name="adj2" fmla="val -11336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ounded 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488" y="4815052"/>
                <a:ext cx="762000" cy="533400"/>
              </a:xfrm>
              <a:prstGeom prst="wedgeRoundRectCallout">
                <a:avLst>
                  <a:gd name="adj1" fmla="val -33792"/>
                  <a:gd name="adj2" fmla="val -113362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2971800" y="5688432"/>
                <a:ext cx="2202446" cy="63616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Alice’s </a:t>
                </a:r>
                <a:r>
                  <a:rPr lang="en-US" b="1" dirty="0"/>
                  <a:t>candidate</a:t>
                </a:r>
                <a:r>
                  <a:rPr lang="en-US" dirty="0"/>
                  <a:t> video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𝑎</m:t>
                        </m:r>
                        <m:r>
                          <a:rPr lang="en-US" b="0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𝑐𝑎𝑑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688432"/>
                <a:ext cx="2202446" cy="636168"/>
              </a:xfrm>
              <a:prstGeom prst="roundRect">
                <a:avLst/>
              </a:prstGeom>
              <a:blipFill rotWithShape="1">
                <a:blip r:embed="rId14"/>
                <a:stretch>
                  <a:fillRect t="-36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36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40" grpId="0" animBg="1"/>
      <p:bldP spid="41" grpId="0" animBg="1"/>
      <p:bldP spid="42" grpId="0" animBg="1"/>
      <p:bldP spid="43" grpId="0" animBg="1"/>
      <p:bldP spid="45" grpId="1" animBg="1"/>
      <p:bldP spid="48" grpId="0"/>
      <p:bldP spid="11" grpId="0" uiExpand="1" build="p" animBg="1"/>
      <p:bldP spid="37" grpId="0" animBg="1"/>
      <p:bldP spid="38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NaïveYouTube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95D13-BFE1-4B97-960A-D852A9B07013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9" name="TextBox 8"/>
          <p:cNvSpPr txBox="1"/>
          <p:nvPr/>
        </p:nvSpPr>
        <p:spPr>
          <a:xfrm>
            <a:off x="457200" y="1796534"/>
            <a:ext cx="4402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Suppose recommend videos to Alice,</a:t>
            </a:r>
            <a:endParaRPr lang="en-US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457200" y="2657361"/>
                <a:ext cx="3200400" cy="210312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Rank videos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𝑐𝑎𝑑</m:t>
                        </m:r>
                      </m:sub>
                    </m:sSub>
                  </m:oMath>
                </a14:m>
                <a:r>
                  <a:rPr lang="en-US" sz="2000" dirty="0"/>
                  <a:t> according to the like count, or watch count from YouTube in non-increasing </a:t>
                </a:r>
                <a:r>
                  <a:rPr lang="en-US" sz="2000" dirty="0" smtClean="0"/>
                  <a:t>order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57361"/>
                <a:ext cx="3200400" cy="210312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hape 7"/>
          <p:cNvSpPr/>
          <p:nvPr/>
        </p:nvSpPr>
        <p:spPr>
          <a:xfrm rot="21107193">
            <a:off x="3140648" y="3129699"/>
            <a:ext cx="3090576" cy="3090576"/>
          </a:xfrm>
          <a:prstGeom prst="leftCircularArrow">
            <a:avLst>
              <a:gd name="adj1" fmla="val 2667"/>
              <a:gd name="adj2" fmla="val 324415"/>
              <a:gd name="adj3" fmla="val 2099793"/>
              <a:gd name="adj4" fmla="val 9024356"/>
              <a:gd name="adj5" fmla="val 311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2081354" y="4486623"/>
            <a:ext cx="2414446" cy="853440"/>
            <a:chOff x="1340245" y="2602061"/>
            <a:chExt cx="2414446" cy="853440"/>
          </a:xfrm>
        </p:grpSpPr>
        <p:sp>
          <p:nvSpPr>
            <p:cNvPr id="11" name="Rounded Rectangle 10"/>
            <p:cNvSpPr/>
            <p:nvPr/>
          </p:nvSpPr>
          <p:spPr>
            <a:xfrm>
              <a:off x="1340245" y="2602061"/>
              <a:ext cx="2414446" cy="8534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365241" y="2627057"/>
              <a:ext cx="2364454" cy="803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Selecting Videos</a:t>
              </a:r>
              <a:endParaRPr lang="en-US" sz="2000" b="1" kern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5029200" y="2727975"/>
                <a:ext cx="2819400" cy="218536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Recommend Top-k videos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𝑐𝑎𝑑</m:t>
                        </m:r>
                      </m:sub>
                    </m:sSub>
                  </m:oMath>
                </a14:m>
                <a:r>
                  <a:rPr lang="en-US" sz="2000" dirty="0"/>
                  <a:t> to </a:t>
                </a:r>
                <a:r>
                  <a:rPr lang="en-US" sz="2000" dirty="0" smtClean="0"/>
                  <a:t>Alice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727975"/>
                <a:ext cx="2819400" cy="2185368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248400" y="2301255"/>
            <a:ext cx="2414446" cy="853440"/>
            <a:chOff x="1340245" y="2602061"/>
            <a:chExt cx="2414446" cy="853440"/>
          </a:xfrm>
        </p:grpSpPr>
        <p:sp>
          <p:nvSpPr>
            <p:cNvPr id="18" name="Rounded Rectangle 17"/>
            <p:cNvSpPr/>
            <p:nvPr/>
          </p:nvSpPr>
          <p:spPr>
            <a:xfrm>
              <a:off x="1340245" y="2602061"/>
              <a:ext cx="2414446" cy="8534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1365241" y="2627057"/>
              <a:ext cx="2364454" cy="803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Recommending</a:t>
              </a:r>
              <a:endParaRPr lang="en-US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2710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CollabRecommend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96534"/>
            <a:ext cx="4402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Suppose recommend videos to Alice,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95D13-BFE1-4B97-960A-D852A9B07013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10" name="Shape 9"/>
          <p:cNvSpPr/>
          <p:nvPr/>
        </p:nvSpPr>
        <p:spPr>
          <a:xfrm>
            <a:off x="2006227" y="3077294"/>
            <a:ext cx="2540745" cy="2540745"/>
          </a:xfrm>
          <a:prstGeom prst="leftCircularArrow">
            <a:avLst>
              <a:gd name="adj1" fmla="val 2481"/>
              <a:gd name="adj2" fmla="val 300509"/>
              <a:gd name="adj3" fmla="val 2075347"/>
              <a:gd name="adj4" fmla="val 9023816"/>
              <a:gd name="adj5" fmla="val 2894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Circular Arrow 14"/>
          <p:cNvSpPr/>
          <p:nvPr/>
        </p:nvSpPr>
        <p:spPr>
          <a:xfrm>
            <a:off x="5067068" y="2133600"/>
            <a:ext cx="2133832" cy="2133832"/>
          </a:xfrm>
          <a:prstGeom prst="circularArrow">
            <a:avLst>
              <a:gd name="adj1" fmla="val 2954"/>
              <a:gd name="adj2" fmla="val 361785"/>
              <a:gd name="adj3" fmla="val 19462704"/>
              <a:gd name="adj4" fmla="val 12575511"/>
              <a:gd name="adj5" fmla="val 3446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457199" y="2924894"/>
                <a:ext cx="2819399" cy="17526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/>
                      </a:rPr>
                      <m:t>∀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, 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𝑐𝑜𝑠𝑖𝑛𝑒𝑆𝑖𝑚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𝑐𝑎𝑑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Top-50</a:t>
                </a:r>
                <a:r>
                  <a:rPr lang="en-US" dirty="0"/>
                  <a:t> similar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924894"/>
                <a:ext cx="2819399" cy="1752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1066800" y="4267432"/>
            <a:ext cx="22860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Selecting Users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429000" y="3013793"/>
                <a:ext cx="2455576" cy="157479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Score videos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𝑐𝑎𝑑</m:t>
                        </m:r>
                      </m:sub>
                    </m:sSub>
                  </m:oMath>
                </a14:m>
                <a:r>
                  <a:rPr lang="en-US" dirty="0"/>
                  <a:t>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𝑐𝑎𝑑</m:t>
                        </m:r>
                      </m:sub>
                    </m:sSub>
                  </m:oMath>
                </a14:m>
                <a:r>
                  <a:rPr lang="en-US" dirty="0"/>
                  <a:t> users’ interest </a:t>
                </a:r>
                <a:r>
                  <a:rPr lang="en-US" dirty="0" smtClean="0"/>
                  <a:t>vectors</a:t>
                </a:r>
                <a:endParaRPr lang="en-US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013793"/>
                <a:ext cx="2455576" cy="1574799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4343400" y="2670893"/>
            <a:ext cx="17526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Scoring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172200" y="2993769"/>
            <a:ext cx="2057400" cy="16165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553200" y="4273780"/>
            <a:ext cx="19812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Recommending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703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CollabRecommend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96534"/>
            <a:ext cx="4402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Suppose recommend videos to Alice,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95D13-BFE1-4B97-960A-D852A9B07013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10" name="Shape 9"/>
          <p:cNvSpPr/>
          <p:nvPr/>
        </p:nvSpPr>
        <p:spPr>
          <a:xfrm>
            <a:off x="2006227" y="3077294"/>
            <a:ext cx="2540745" cy="2540745"/>
          </a:xfrm>
          <a:prstGeom prst="leftCircularArrow">
            <a:avLst>
              <a:gd name="adj1" fmla="val 2481"/>
              <a:gd name="adj2" fmla="val 300509"/>
              <a:gd name="adj3" fmla="val 2075347"/>
              <a:gd name="adj4" fmla="val 9023816"/>
              <a:gd name="adj5" fmla="val 2894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Circular Arrow 14"/>
          <p:cNvSpPr/>
          <p:nvPr/>
        </p:nvSpPr>
        <p:spPr>
          <a:xfrm>
            <a:off x="5067068" y="2133600"/>
            <a:ext cx="2133832" cy="2133832"/>
          </a:xfrm>
          <a:prstGeom prst="circularArrow">
            <a:avLst>
              <a:gd name="adj1" fmla="val 2954"/>
              <a:gd name="adj2" fmla="val 361785"/>
              <a:gd name="adj3" fmla="val 19462704"/>
              <a:gd name="adj4" fmla="val 12575511"/>
              <a:gd name="adj5" fmla="val 3446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457199" y="2924894"/>
                <a:ext cx="2819399" cy="17526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/>
                      </a:rPr>
                      <m:t>∀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, 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𝑐𝑜𝑠𝑖𝑛𝑒𝑆𝑖𝑚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𝑐𝑎𝑑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Top-50</a:t>
                </a:r>
                <a:r>
                  <a:rPr lang="en-US" dirty="0"/>
                  <a:t> similar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924894"/>
                <a:ext cx="2819399" cy="1752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1066800" y="4267432"/>
            <a:ext cx="22860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Selecting Users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429000" y="3013793"/>
                <a:ext cx="2455576" cy="157479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Score videos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𝑐𝑎𝑑</m:t>
                        </m:r>
                      </m:sub>
                    </m:sSub>
                  </m:oMath>
                </a14:m>
                <a:r>
                  <a:rPr lang="en-US" dirty="0"/>
                  <a:t>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𝑐𝑎𝑑</m:t>
                        </m:r>
                      </m:sub>
                    </m:sSub>
                  </m:oMath>
                </a14:m>
                <a:r>
                  <a:rPr lang="en-US" dirty="0"/>
                  <a:t> users’ interest </a:t>
                </a:r>
                <a:r>
                  <a:rPr lang="en-US" dirty="0" smtClean="0"/>
                  <a:t>vectors</a:t>
                </a:r>
                <a:endParaRPr lang="en-US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013793"/>
                <a:ext cx="2455576" cy="1574799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4343400" y="2670893"/>
            <a:ext cx="17526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Scoring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6172200" y="2993769"/>
                <a:ext cx="2057400" cy="1616563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Recommend Top-k videos,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𝑟𝑒𝑐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993769"/>
                <a:ext cx="2057400" cy="1616563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6553200" y="4273780"/>
            <a:ext cx="19812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Recommending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94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SocialRecommend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95D13-BFE1-4B97-960A-D852A9B07013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7" name="TextBox 6"/>
          <p:cNvSpPr txBox="1"/>
          <p:nvPr/>
        </p:nvSpPr>
        <p:spPr>
          <a:xfrm>
            <a:off x="457200" y="1796534"/>
            <a:ext cx="4402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Suppose recommend videos to Alice,</a:t>
            </a:r>
            <a:endParaRPr lang="en-US" sz="2000" dirty="0">
              <a:latin typeface="+mn-lt"/>
            </a:endParaRPr>
          </a:p>
        </p:txBody>
      </p:sp>
      <p:sp>
        <p:nvSpPr>
          <p:cNvPr id="16" name="Shape 15"/>
          <p:cNvSpPr/>
          <p:nvPr/>
        </p:nvSpPr>
        <p:spPr>
          <a:xfrm rot="19582202">
            <a:off x="3739269" y="4256247"/>
            <a:ext cx="1457005" cy="1457005"/>
          </a:xfrm>
          <a:prstGeom prst="leftCircularArrow">
            <a:avLst>
              <a:gd name="adj1" fmla="val 3738"/>
              <a:gd name="adj2" fmla="val 466422"/>
              <a:gd name="adj3" fmla="val 2424860"/>
              <a:gd name="adj4" fmla="val 9207417"/>
              <a:gd name="adj5" fmla="val 43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Circular Arrow 14"/>
          <p:cNvSpPr/>
          <p:nvPr/>
        </p:nvSpPr>
        <p:spPr>
          <a:xfrm rot="1752957">
            <a:off x="5362541" y="3202139"/>
            <a:ext cx="1636191" cy="1636191"/>
          </a:xfrm>
          <a:prstGeom prst="circularArrow">
            <a:avLst>
              <a:gd name="adj1" fmla="val 3328"/>
              <a:gd name="adj2" fmla="val 411302"/>
              <a:gd name="adj3" fmla="val 18626430"/>
              <a:gd name="adj4" fmla="val 11788754"/>
              <a:gd name="adj5" fmla="val 388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5800" y="3788887"/>
                <a:ext cx="3733800" cy="93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Social Interaction</a:t>
                </a:r>
                <a:endParaRPr lang="en-US" b="1" dirty="0">
                  <a:solidFill>
                    <a:schemeClr val="tx2"/>
                  </a:solidFill>
                </a:endParaRPr>
              </a:p>
              <a:p>
                <a:pPr lvl="0"/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𝒄𝒂𝒅</m:t>
                        </m:r>
                      </m:sub>
                    </m:sSub>
                  </m:oMath>
                </a14:m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 </m:t>
                    </m:r>
                    <m:sSub>
                      <m:sSubPr>
                        <m:ctrlPr>
                          <a:rPr lang="en-US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  <m:r>
                          <a:rPr lang="en-US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r>
                          <a:rPr lang="en-US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𝒄𝒂𝒅</m:t>
                        </m:r>
                      </m:sub>
                    </m:sSub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600" dirty="0"/>
                  <a:t>Top-50</a:t>
                </a:r>
                <a:r>
                  <a:rPr lang="en-US" dirty="0"/>
                  <a:t> </a:t>
                </a:r>
                <a:r>
                  <a:rPr lang="en-US" dirty="0" smtClean="0"/>
                  <a:t>users  </a:t>
                </a:r>
              </a:p>
              <a:p>
                <a:pPr lvl="0"/>
                <a:r>
                  <a:rPr lang="en-US" dirty="0" smtClean="0"/>
                  <a:t>     with most interactions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788887"/>
                <a:ext cx="3733800" cy="935513"/>
              </a:xfrm>
              <a:prstGeom prst="rect">
                <a:avLst/>
              </a:prstGeom>
              <a:blipFill rotWithShape="1">
                <a:blip r:embed="rId2"/>
                <a:stretch>
                  <a:fillRect l="-1144" t="-3268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85800" y="3163669"/>
                <a:ext cx="2971800" cy="658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Similarity</a:t>
                </a:r>
              </a:p>
              <a:p>
                <a:pPr lvl="0"/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𝑐𝑎𝑑</m:t>
                        </m:r>
                      </m:sub>
                    </m:sSub>
                  </m:oMath>
                </a14:m>
                <a:r>
                  <a:rPr lang="en-US" dirty="0"/>
                  <a:t>=Top-50 similar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163669"/>
                <a:ext cx="2971800" cy="658514"/>
              </a:xfrm>
              <a:prstGeom prst="rect">
                <a:avLst/>
              </a:prstGeom>
              <a:blipFill rotWithShape="1">
                <a:blip r:embed="rId3"/>
                <a:stretch>
                  <a:fillRect l="-1437" t="-4630" b="-1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609600" y="3163669"/>
            <a:ext cx="3581400" cy="1713131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362201" y="4648200"/>
            <a:ext cx="1981199" cy="6731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Selecting Users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419600" y="4020234"/>
            <a:ext cx="1295400" cy="7041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859624" y="3486834"/>
            <a:ext cx="1388776" cy="6997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Scoring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324600" y="4020234"/>
            <a:ext cx="1143000" cy="7041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553200" y="4374549"/>
            <a:ext cx="2057400" cy="6997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Recommending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52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17388">
            <a:off x="5257543" y="405986"/>
            <a:ext cx="3267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373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0" dirty="0" smtClean="0"/>
              <a:t>Online videos are popular topics for OSNs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0" dirty="0" smtClean="0"/>
              <a:t>Recent researches </a:t>
            </a:r>
          </a:p>
          <a:p>
            <a:pPr marL="0" indent="0">
              <a:buNone/>
            </a:pPr>
            <a:r>
              <a:rPr lang="en-US" sz="2800" b="0" dirty="0">
                <a:sym typeface="Wingdings" panose="05000000000000000000" pitchFamily="2" charset="2"/>
              </a:rPr>
              <a:t> </a:t>
            </a:r>
            <a:r>
              <a:rPr lang="en-US" sz="2800" b="0" dirty="0" smtClean="0">
                <a:sym typeface="Wingdings" panose="05000000000000000000" pitchFamily="2" charset="2"/>
              </a:rPr>
              <a:t>     </a:t>
            </a:r>
            <a:r>
              <a:rPr lang="en-US" sz="2800" b="0" dirty="0" smtClean="0"/>
              <a:t> Recommender Systems can </a:t>
            </a:r>
            <a:r>
              <a:rPr lang="en-US" sz="2800" dirty="0" smtClean="0">
                <a:solidFill>
                  <a:schemeClr val="accent1"/>
                </a:solidFill>
              </a:rPr>
              <a:t>benefit</a:t>
            </a:r>
            <a:r>
              <a:rPr lang="en-US" sz="2800" b="0" dirty="0" smtClean="0">
                <a:solidFill>
                  <a:schemeClr val="accent1"/>
                </a:solidFill>
              </a:rPr>
              <a:t> </a:t>
            </a:r>
            <a:r>
              <a:rPr lang="en-US" sz="2800" b="0" dirty="0" smtClean="0"/>
              <a:t>from OSNs</a:t>
            </a:r>
          </a:p>
          <a:p>
            <a:pPr lvl="2">
              <a:buClrTx/>
            </a:pPr>
            <a:r>
              <a:rPr lang="en-US" sz="2400" b="0" dirty="0" smtClean="0"/>
              <a:t>But, they mainly use… </a:t>
            </a:r>
          </a:p>
          <a:p>
            <a:pPr lvl="3">
              <a:buClrTx/>
            </a:pPr>
            <a:r>
              <a:rPr lang="en-US" sz="2400" dirty="0" smtClean="0"/>
              <a:t>Synthetic Network</a:t>
            </a:r>
          </a:p>
          <a:p>
            <a:pPr lvl="3">
              <a:buClrTx/>
            </a:pPr>
            <a:r>
              <a:rPr lang="en-US" sz="2400" dirty="0" smtClean="0"/>
              <a:t>Pure content-sharing websites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0" dirty="0" smtClean="0"/>
              <a:t>Our Work, based on </a:t>
            </a:r>
            <a:r>
              <a:rPr lang="en-US" sz="2800" dirty="0" smtClean="0">
                <a:solidFill>
                  <a:schemeClr val="accent1"/>
                </a:solidFill>
              </a:rPr>
              <a:t>Real-World Data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95D13-BFE1-4B97-960A-D852A9B07013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5431">
            <a:off x="6833474" y="3451638"/>
            <a:ext cx="1676400" cy="10186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52" y="3605473"/>
            <a:ext cx="2114550" cy="476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563448"/>
            <a:ext cx="2076923" cy="108000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3439038" y="5799830"/>
            <a:ext cx="2194668" cy="60723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Recommend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638" y="5563448"/>
            <a:ext cx="2047362" cy="1080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 rot="20786544">
            <a:off x="5953637" y="5161369"/>
            <a:ext cx="1209163" cy="5237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Users on</a:t>
            </a: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>
            <a:off x="2895600" y="4486938"/>
            <a:ext cx="2920209" cy="161651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Social Interactions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6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80059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95D13-BFE1-4B97-960A-D852A9B07013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98" y="2286001"/>
            <a:ext cx="971550" cy="9715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20462606">
            <a:off x="1934785" y="2666084"/>
            <a:ext cx="1149934" cy="60972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upload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2315" flipH="1">
            <a:off x="4930902" y="2274729"/>
            <a:ext cx="610968" cy="569014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4112748" y="3257551"/>
            <a:ext cx="1526273" cy="475106"/>
          </a:xfrm>
          <a:prstGeom prst="wedgeRoundRectCallout">
            <a:avLst>
              <a:gd name="adj1" fmla="val 80061"/>
              <a:gd name="adj2" fmla="val -2008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Nice video!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59973" y="4595884"/>
                <a:ext cx="742202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Bob interacted with Alice’s video twice.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Alice interacted with Bob’s video once.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Total video-related interactions between Alice and Bob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=2+1=3</m:t>
                    </m:r>
                  </m:oMath>
                </a14:m>
                <a:endParaRPr lang="en-US" sz="2000" dirty="0" smtClean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73" y="4595884"/>
                <a:ext cx="7422027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739"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 rot="887631" flipH="1">
            <a:off x="5024304" y="2771776"/>
            <a:ext cx="1071696" cy="72332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share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99" y="2665640"/>
            <a:ext cx="971550" cy="544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0393">
            <a:off x="2482987" y="2726525"/>
            <a:ext cx="610968" cy="56901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43804" y="2566334"/>
            <a:ext cx="1168001" cy="1624666"/>
            <a:chOff x="743804" y="2794934"/>
            <a:chExt cx="1168001" cy="16246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04" y="2794934"/>
              <a:ext cx="1168001" cy="1440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962967" y="405026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72706" y="2448134"/>
            <a:ext cx="1194894" cy="1676400"/>
            <a:chOff x="6272706" y="2743200"/>
            <a:chExt cx="1194894" cy="1676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706" y="2743200"/>
              <a:ext cx="1194894" cy="14400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332838" y="405026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to Calculate Video-related Interactions Between Two Users?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3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SocialRecommend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95D13-BFE1-4B97-960A-D852A9B07013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7" name="TextBox 6"/>
          <p:cNvSpPr txBox="1"/>
          <p:nvPr/>
        </p:nvSpPr>
        <p:spPr>
          <a:xfrm>
            <a:off x="457200" y="1796534"/>
            <a:ext cx="4402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Suppose recommend videos to Alice,</a:t>
            </a:r>
            <a:endParaRPr lang="en-US" sz="2000" dirty="0"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600" y="3163669"/>
            <a:ext cx="8001000" cy="2549583"/>
            <a:chOff x="609600" y="3163669"/>
            <a:chExt cx="8001000" cy="2549583"/>
          </a:xfrm>
        </p:grpSpPr>
        <p:sp>
          <p:nvSpPr>
            <p:cNvPr id="16" name="Shape 15"/>
            <p:cNvSpPr/>
            <p:nvPr/>
          </p:nvSpPr>
          <p:spPr>
            <a:xfrm rot="19582202">
              <a:off x="3739269" y="4256247"/>
              <a:ext cx="1457005" cy="1457005"/>
            </a:xfrm>
            <a:prstGeom prst="leftCircularArrow">
              <a:avLst>
                <a:gd name="adj1" fmla="val 3738"/>
                <a:gd name="adj2" fmla="val 466422"/>
                <a:gd name="adj3" fmla="val 2424860"/>
                <a:gd name="adj4" fmla="val 9207417"/>
                <a:gd name="adj5" fmla="val 436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ircular Arrow 14"/>
            <p:cNvSpPr/>
            <p:nvPr/>
          </p:nvSpPr>
          <p:spPr>
            <a:xfrm rot="1752957">
              <a:off x="5362541" y="3202139"/>
              <a:ext cx="1636191" cy="1636191"/>
            </a:xfrm>
            <a:prstGeom prst="circularArrow">
              <a:avLst>
                <a:gd name="adj1" fmla="val 3328"/>
                <a:gd name="adj2" fmla="val 411302"/>
                <a:gd name="adj3" fmla="val 18626430"/>
                <a:gd name="adj4" fmla="val 11788754"/>
                <a:gd name="adj5" fmla="val 3883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85800" y="3788887"/>
                  <a:ext cx="3733800" cy="9355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lvl="0" indent="-285750">
                    <a:buFont typeface="Arial" panose="020B0604020202020204" pitchFamily="34" charset="0"/>
                    <a:buChar char="•"/>
                  </a:pPr>
                  <a:r>
                    <a:rPr lang="en-US" b="1" dirty="0" smtClean="0">
                      <a:solidFill>
                        <a:schemeClr val="tx2"/>
                      </a:solidFill>
                    </a:rPr>
                    <a:t>Social Interaction</a:t>
                  </a:r>
                  <a:endParaRPr lang="en-US" b="1" dirty="0">
                    <a:solidFill>
                      <a:schemeClr val="tx2"/>
                    </a:solidFill>
                  </a:endParaRPr>
                </a:p>
                <a:p>
                  <a:pPr lvl="0"/>
                  <a:r>
                    <a:rPr lang="en-US" dirty="0" smtClean="0"/>
                    <a:t>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𝒄𝒂𝒅</m:t>
                          </m:r>
                        </m:sub>
                      </m:sSub>
                    </m:oMath>
                  </a14:m>
                  <a:r>
                    <a: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sSub>
                        <m:sSubPr>
                          <m:ctrlPr>
                            <a:rPr lang="en-US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  <m:r>
                            <a:rPr lang="en-US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,</m:t>
                          </m:r>
                          <m:r>
                            <a:rPr lang="en-US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𝒄𝒂𝒅</m:t>
                          </m:r>
                        </m:sub>
                      </m:sSub>
                      <m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∪</m:t>
                      </m:r>
                    </m:oMath>
                  </a14:m>
                  <a:r>
                    <a: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sz="1600" dirty="0"/>
                    <a:t>Top-50</a:t>
                  </a:r>
                  <a:r>
                    <a:rPr lang="en-US" dirty="0"/>
                    <a:t> </a:t>
                  </a:r>
                  <a:r>
                    <a:rPr lang="en-US" dirty="0" smtClean="0"/>
                    <a:t>users  </a:t>
                  </a:r>
                </a:p>
                <a:p>
                  <a:pPr lvl="0"/>
                  <a:r>
                    <a:rPr lang="en-US" dirty="0" smtClean="0"/>
                    <a:t>     with most interactions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3788887"/>
                  <a:ext cx="3733800" cy="93551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44" t="-3268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85800" y="3163669"/>
                  <a:ext cx="2971800" cy="6585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lvl="0" indent="-285750">
                    <a:buFont typeface="Arial" panose="020B0604020202020204" pitchFamily="34" charset="0"/>
                    <a:buChar char="•"/>
                  </a:pPr>
                  <a:r>
                    <a:rPr lang="en-US" b="1" dirty="0" smtClean="0">
                      <a:solidFill>
                        <a:schemeClr val="tx2"/>
                      </a:solidFill>
                    </a:rPr>
                    <a:t>Similarity</a:t>
                  </a:r>
                </a:p>
                <a:p>
                  <a:pPr lvl="0"/>
                  <a:r>
                    <a:rPr lang="en-US" dirty="0" smtClean="0"/>
                    <a:t>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𝑐𝑎𝑑</m:t>
                          </m:r>
                        </m:sub>
                      </m:sSub>
                    </m:oMath>
                  </a14:m>
                  <a:r>
                    <a:rPr lang="en-US" dirty="0"/>
                    <a:t>=Top-50 similar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3163669"/>
                  <a:ext cx="2971800" cy="65851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37" t="-4630" b="-120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5"/>
            <p:cNvSpPr/>
            <p:nvPr/>
          </p:nvSpPr>
          <p:spPr>
            <a:xfrm>
              <a:off x="609600" y="3163669"/>
              <a:ext cx="3581400" cy="1713131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62201" y="4648200"/>
              <a:ext cx="1981199" cy="6731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Selecting Users</a:t>
              </a:r>
              <a:endParaRPr lang="en-US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419600" y="4020234"/>
              <a:ext cx="1295400" cy="70416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59624" y="3486834"/>
              <a:ext cx="1388776" cy="6997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Scoring</a:t>
              </a:r>
              <a:endParaRPr lang="en-US" b="1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324600" y="4020234"/>
              <a:ext cx="1143000" cy="70416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553200" y="4374549"/>
              <a:ext cx="2057400" cy="6997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Recommending</a:t>
              </a:r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419099" y="4984750"/>
                <a:ext cx="1752601" cy="533400"/>
              </a:xfrm>
              <a:prstGeom prst="wedgeRoundRectCallout">
                <a:avLst>
                  <a:gd name="adj1" fmla="val -15078"/>
                  <a:gd name="adj2" fmla="val -126310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𝑐𝑎𝑑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>
                        <a:latin typeface="Cambria Math"/>
                        <a:ea typeface="Cambria Math"/>
                      </a:rPr>
                      <m:t>100</m:t>
                    </m:r>
                  </m:oMath>
                </a14:m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" y="4984750"/>
                <a:ext cx="1752601" cy="533400"/>
              </a:xfrm>
              <a:prstGeom prst="wedgeRoundRectCallout">
                <a:avLst>
                  <a:gd name="adj1" fmla="val -15078"/>
                  <a:gd name="adj2" fmla="val -126310"/>
                  <a:gd name="adj3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27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</a:t>
            </a:r>
            <a:br>
              <a:rPr lang="en-US" dirty="0" smtClean="0"/>
            </a:br>
            <a:r>
              <a:rPr lang="en-US" dirty="0" smtClean="0"/>
              <a:t>Recommendation Effectiveness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Top-k Hit-Ratio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24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sz="2400" b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>
                              <a:latin typeface="Cambria Math"/>
                            </a:rPr>
                            <m:t>k</m:t>
                          </m:r>
                        </m:e>
                      </m:d>
                      <m:r>
                        <a:rPr lang="en-US" sz="2400" b="0">
                          <a:latin typeface="Cambria Math"/>
                        </a:rPr>
                        <m:t>=(|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>
                              <a:latin typeface="Cambria Math"/>
                            </a:rPr>
                            <m:t>𝑟𝑒𝑐</m:t>
                          </m:r>
                        </m:sub>
                        <m:sup>
                          <m:r>
                            <a:rPr lang="en-US" sz="2400" b="0" i="1">
                              <a:latin typeface="Cambria Math"/>
                            </a:rPr>
                            <m:t>𝑘</m:t>
                          </m:r>
                        </m:sup>
                      </m:sSubSup>
                      <m:r>
                        <a:rPr lang="en-US" sz="2400" b="0">
                          <a:latin typeface="Cambria Math"/>
                        </a:rPr>
                        <m:t>∩</m:t>
                      </m:r>
                      <m:sSub>
                        <m:sSubPr>
                          <m:ctrlPr>
                            <a:rPr lang="en-US" sz="24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>
                              <a:latin typeface="Cambria Math"/>
                            </a:rPr>
                            <m:t>𝑡𝑒𝑠𝑡</m:t>
                          </m:r>
                        </m:sub>
                      </m:sSub>
                      <m:r>
                        <a:rPr lang="en-US" sz="2400" b="0">
                          <a:latin typeface="Cambria Math"/>
                        </a:rPr>
                        <m:t>|)/(|</m:t>
                      </m:r>
                      <m:sSub>
                        <m:sSubPr>
                          <m:ctrlPr>
                            <a:rPr lang="en-US" sz="24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>
                              <a:latin typeface="Cambria Math"/>
                            </a:rPr>
                            <m:t>𝑡𝑒𝑠𝑡</m:t>
                          </m:r>
                        </m:sub>
                      </m:sSub>
                      <m:r>
                        <a:rPr lang="en-US" sz="2400" b="0">
                          <a:latin typeface="Cambria Math"/>
                        </a:rPr>
                        <m:t>|)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60" t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95D13-BFE1-4B97-960A-D852A9B07013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grpSp>
        <p:nvGrpSpPr>
          <p:cNvPr id="11" name="Group 10"/>
          <p:cNvGrpSpPr/>
          <p:nvPr/>
        </p:nvGrpSpPr>
        <p:grpSpPr>
          <a:xfrm>
            <a:off x="988726" y="2204803"/>
            <a:ext cx="3046126" cy="2062397"/>
            <a:chOff x="988726" y="2204803"/>
            <a:chExt cx="3046126" cy="2062397"/>
          </a:xfrm>
        </p:grpSpPr>
        <p:sp>
          <p:nvSpPr>
            <p:cNvPr id="7" name="Oval 6"/>
            <p:cNvSpPr/>
            <p:nvPr/>
          </p:nvSpPr>
          <p:spPr>
            <a:xfrm>
              <a:off x="3124200" y="2204803"/>
              <a:ext cx="910652" cy="6858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ular Callout 4"/>
            <p:cNvSpPr/>
            <p:nvPr/>
          </p:nvSpPr>
          <p:spPr>
            <a:xfrm>
              <a:off x="988726" y="3429000"/>
              <a:ext cx="2590800" cy="838200"/>
            </a:xfrm>
            <a:prstGeom prst="wedgeRoundRectCallout">
              <a:avLst>
                <a:gd name="adj1" fmla="val 41233"/>
                <a:gd name="adj2" fmla="val -113258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Videos in Alice’s Top-k recommendation list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70948" y="2204803"/>
            <a:ext cx="2132664" cy="2062397"/>
            <a:chOff x="4270948" y="2204803"/>
            <a:chExt cx="2132664" cy="2062397"/>
          </a:xfrm>
        </p:grpSpPr>
        <p:sp>
          <p:nvSpPr>
            <p:cNvPr id="6" name="Oval 5"/>
            <p:cNvSpPr/>
            <p:nvPr/>
          </p:nvSpPr>
          <p:spPr>
            <a:xfrm>
              <a:off x="4270948" y="2204803"/>
              <a:ext cx="910652" cy="6858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4270948" y="3429000"/>
              <a:ext cx="2132664" cy="838200"/>
            </a:xfrm>
            <a:prstGeom prst="wedgeRoundRectCallout">
              <a:avLst>
                <a:gd name="adj1" fmla="val -30136"/>
                <a:gd name="adj2" fmla="val -110577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Alice’s actually interested videos</a:t>
              </a:r>
              <a:endParaRPr lang="en-US" dirty="0"/>
            </a:p>
          </p:txBody>
        </p:sp>
      </p:grpSp>
      <p:pic>
        <p:nvPicPr>
          <p:cNvPr id="13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8061" y="3054003"/>
            <a:ext cx="261393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75338"/>
            <a:ext cx="2633760" cy="19385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11" y="3054003"/>
            <a:ext cx="2613937" cy="19811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09858" y="5327303"/>
            <a:ext cx="19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 Narrow" panose="020B0606020202030204" pitchFamily="34" charset="0"/>
              </a:rPr>
              <a:t>SocialRecommend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599" y="5373469"/>
            <a:ext cx="1946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Arial Narrow" panose="020B0606020202030204" pitchFamily="34" charset="0"/>
              </a:rPr>
              <a:t>NaiveYouTube</a:t>
            </a:r>
            <a:endParaRPr lang="en-US" dirty="0" smtClean="0">
              <a:latin typeface="Arial Narrow" panose="020B0606020202030204" pitchFamily="34" charset="0"/>
            </a:endParaRPr>
          </a:p>
          <a:p>
            <a:pPr algn="ctr"/>
            <a:r>
              <a:rPr lang="en-US" dirty="0" smtClean="0">
                <a:latin typeface="Arial Narrow" panose="020B0606020202030204" pitchFamily="34" charset="0"/>
              </a:rPr>
              <a:t>(based </a:t>
            </a:r>
            <a:r>
              <a:rPr lang="en-US" dirty="0">
                <a:latin typeface="Arial Narrow" panose="020B0606020202030204" pitchFamily="34" charset="0"/>
              </a:rPr>
              <a:t>on like count</a:t>
            </a:r>
            <a:r>
              <a:rPr lang="en-US" dirty="0" smtClean="0">
                <a:latin typeface="Arial Narrow" panose="020B0606020202030204" pitchFamily="34" charset="0"/>
              </a:rPr>
              <a:t>)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5327303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Arial Narrow" panose="020B0606020202030204" pitchFamily="34" charset="0"/>
              </a:rPr>
              <a:t>CollabRecommend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2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7620000" cy="4373563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Recall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recall</m:t>
                      </m:r>
                      <m:r>
                        <a:rPr lang="en-US" sz="2400">
                          <a:latin typeface="Cambria Math"/>
                        </a:rPr>
                        <m:t>=(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|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𝑟𝑒𝑐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𝑡𝑒𝑠𝑡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|</m:t>
                          </m:r>
                        </m:e>
                      </m:nary>
                      <m:r>
                        <a:rPr lang="en-US" sz="2400">
                          <a:latin typeface="Cambria Math"/>
                        </a:rPr>
                        <m:t>)/(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|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𝑡𝑒𝑠𝑡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|</m:t>
                          </m:r>
                        </m:e>
                      </m:nary>
                      <m:r>
                        <a:rPr lang="en-US" sz="24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7620000" cy="4373563"/>
              </a:xfrm>
              <a:blipFill rotWithShape="1">
                <a:blip r:embed="rId3"/>
                <a:stretch>
                  <a:fillRect l="-1360" t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82000" cy="1371600"/>
          </a:xfrm>
        </p:spPr>
        <p:txBody>
          <a:bodyPr/>
          <a:lstStyle/>
          <a:p>
            <a:r>
              <a:rPr lang="en-US" dirty="0"/>
              <a:t>Evaluate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Recommendation Effectiveness (cont’d)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93" y="3541302"/>
            <a:ext cx="3824414" cy="28799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93" y="3541302"/>
            <a:ext cx="3828604" cy="28799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95D13-BFE1-4B97-960A-D852A9B07013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4" name="Rounded Rectangular Callout 3"/>
          <p:cNvSpPr/>
          <p:nvPr/>
        </p:nvSpPr>
        <p:spPr>
          <a:xfrm>
            <a:off x="6781800" y="3084102"/>
            <a:ext cx="1905000" cy="1293402"/>
          </a:xfrm>
          <a:prstGeom prst="wedgeRoundRectCallout">
            <a:avLst>
              <a:gd name="adj1" fmla="val -95595"/>
              <a:gd name="adj2" fmla="val 4315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Wingdings" panose="05000000000000000000" pitchFamily="2" charset="2"/>
              </a:rPr>
              <a:t>About </a:t>
            </a:r>
            <a:r>
              <a:rPr lang="en-US" sz="2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20</a:t>
            </a:r>
            <a:r>
              <a:rPr lang="en-US" sz="2000" b="1" dirty="0">
                <a:solidFill>
                  <a:schemeClr val="tx2"/>
                </a:solidFill>
                <a:sym typeface="Wingdings" panose="05000000000000000000" pitchFamily="2" charset="2"/>
              </a:rPr>
              <a:t>% ~ 25%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relative </a:t>
            </a:r>
            <a:r>
              <a:rPr lang="en-US" dirty="0" smtClean="0">
                <a:sym typeface="Wingdings" panose="05000000000000000000" pitchFamily="2" charset="2"/>
              </a:rPr>
              <a:t>accuracy </a:t>
            </a:r>
            <a:r>
              <a:rPr lang="en-US" dirty="0">
                <a:sym typeface="Wingdings" panose="05000000000000000000" pitchFamily="2" charset="2"/>
              </a:rPr>
              <a:t>improvement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181600" y="4981302"/>
            <a:ext cx="2895600" cy="1175297"/>
            <a:chOff x="3124200" y="3549103"/>
            <a:chExt cx="2895600" cy="1175297"/>
          </a:xfrm>
        </p:grpSpPr>
        <p:sp>
          <p:nvSpPr>
            <p:cNvPr id="3" name="Oval 2"/>
            <p:cNvSpPr/>
            <p:nvPr/>
          </p:nvSpPr>
          <p:spPr>
            <a:xfrm>
              <a:off x="3124200" y="4419600"/>
              <a:ext cx="304800" cy="3048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4191000" y="3549103"/>
              <a:ext cx="1828800" cy="870498"/>
            </a:xfrm>
            <a:prstGeom prst="wedgeRoundRectCallout">
              <a:avLst>
                <a:gd name="adj1" fmla="val -87868"/>
                <a:gd name="adj2" fmla="val 51170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NaiveYouTube</a:t>
              </a:r>
              <a:r>
                <a:rPr lang="en-US" dirty="0" smtClean="0"/>
                <a:t> barely visible!</a:t>
              </a:r>
              <a:endParaRPr lang="en-US" dirty="0"/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304800" y="3312702"/>
            <a:ext cx="1828800" cy="685800"/>
          </a:xfrm>
          <a:prstGeom prst="wedgeRoundRectCallout">
            <a:avLst>
              <a:gd name="adj1" fmla="val 86697"/>
              <a:gd name="adj2" fmla="val 4666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Social-Recommend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455802" y="2703102"/>
            <a:ext cx="2411598" cy="1905000"/>
            <a:chOff x="3455802" y="1219200"/>
            <a:chExt cx="2411598" cy="1905000"/>
          </a:xfrm>
        </p:grpSpPr>
        <p:sp>
          <p:nvSpPr>
            <p:cNvPr id="11" name="Oval 10"/>
            <p:cNvSpPr/>
            <p:nvPr/>
          </p:nvSpPr>
          <p:spPr>
            <a:xfrm>
              <a:off x="3455802" y="2057400"/>
              <a:ext cx="609600" cy="10668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3886200" y="1219200"/>
              <a:ext cx="1981200" cy="762000"/>
            </a:xfrm>
            <a:prstGeom prst="wedgeRoundRectCallout">
              <a:avLst>
                <a:gd name="adj1" fmla="val -42262"/>
                <a:gd name="adj2" fmla="val 80682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ym typeface="Wingdings" panose="05000000000000000000" pitchFamily="2" charset="2"/>
                </a:rPr>
                <a:t>Vary number of candidate users</a:t>
              </a:r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943600" y="6096000"/>
            <a:ext cx="740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(Top-k)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126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</a:t>
            </a:r>
            <a:r>
              <a:rPr lang="en-US" dirty="0" smtClean="0"/>
              <a:t>onclusion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b="0" dirty="0" smtClean="0"/>
              <a:t>Video popularity on Facebook is </a:t>
            </a:r>
            <a:r>
              <a:rPr lang="en-US" altLang="en-US" dirty="0" smtClean="0">
                <a:solidFill>
                  <a:schemeClr val="tx2"/>
                </a:solidFill>
              </a:rPr>
              <a:t>not always well-aligned with</a:t>
            </a:r>
            <a:r>
              <a:rPr lang="en-US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en-US" b="0" dirty="0" smtClean="0"/>
              <a:t>video popularity on YouTube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b="0" dirty="0" smtClean="0"/>
              <a:t>With rich social interactions information, even simple algorithm could achieve </a:t>
            </a:r>
            <a:r>
              <a:rPr lang="en-US" altLang="en-US" dirty="0" smtClean="0">
                <a:solidFill>
                  <a:schemeClr val="tx2"/>
                </a:solidFill>
              </a:rPr>
              <a:t>significantly better</a:t>
            </a:r>
            <a:r>
              <a:rPr lang="en-US" altLang="en-US" b="0" dirty="0" smtClean="0">
                <a:solidFill>
                  <a:schemeClr val="tx2"/>
                </a:solidFill>
              </a:rPr>
              <a:t> </a:t>
            </a:r>
            <a:r>
              <a:rPr lang="en-US" altLang="en-US" b="0" dirty="0" smtClean="0"/>
              <a:t>recommendation accuracy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95D13-BFE1-4B97-960A-D852A9B07013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/>
              <a:t>W</a:t>
            </a:r>
            <a:r>
              <a:rPr lang="en-US" dirty="0" smtClean="0"/>
              <a:t>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Expand Dataset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ore diverse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Improve </a:t>
            </a:r>
            <a:r>
              <a:rPr lang="en-US" dirty="0" err="1" smtClean="0"/>
              <a:t>SocialRecommend</a:t>
            </a:r>
            <a:r>
              <a:rPr lang="en-US" dirty="0" smtClean="0"/>
              <a:t> Performance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ore robust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etter hit-ratio and recall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95D13-BFE1-4B97-960A-D852A9B07013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2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077200" cy="4571999"/>
          </a:xfrm>
        </p:spPr>
        <p:txBody>
          <a:bodyPr/>
          <a:lstStyle/>
          <a:p>
            <a:pPr algn="ctr"/>
            <a:r>
              <a:rPr lang="en-US" sz="6000" dirty="0" smtClean="0"/>
              <a:t>Thank you!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275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to Recommend Videos by Leveraging Social Interactions?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6200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Our research</a:t>
            </a:r>
            <a:r>
              <a:rPr lang="en-US" altLang="en-US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/>
              <a:t>S</a:t>
            </a:r>
            <a:r>
              <a:rPr lang="en-US" altLang="en-US" dirty="0" smtClean="0">
                <a:latin typeface="Arial Narrow" panose="020B0606020202030204" pitchFamily="34" charset="0"/>
              </a:rPr>
              <a:t>tep1: Collect Data from Facebook and YouTube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/>
              <a:t>Step2: Analyze </a:t>
            </a:r>
            <a:r>
              <a:rPr lang="en-US" altLang="en-US" dirty="0" smtClean="0">
                <a:latin typeface="Arial Narrow" panose="020B0606020202030204" pitchFamily="34" charset="0"/>
              </a:rPr>
              <a:t>Video Popularity and Social </a:t>
            </a:r>
            <a:r>
              <a:rPr lang="en-US" altLang="en-US" dirty="0" smtClean="0"/>
              <a:t>Distance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ial Narrow" panose="020B0606020202030204" pitchFamily="34" charset="0"/>
              </a:rPr>
              <a:t>Step3: Develop Social-Interaction Based </a:t>
            </a:r>
            <a:r>
              <a:rPr lang="en-US" altLang="en-US" dirty="0" smtClean="0"/>
              <a:t>Algorithms to Recommend Videos</a:t>
            </a:r>
            <a:endParaRPr lang="en-US" altLang="en-US" dirty="0" smtClean="0">
              <a:latin typeface="Arial Narrow" panose="020B0606020202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95D13-BFE1-4B97-960A-D852A9B07013}" type="slidenum">
              <a:rPr lang="en-US" altLang="zh-CN" smtClean="0">
                <a:latin typeface="Arial Narrow" panose="020B0606020202030204" pitchFamily="34" charset="0"/>
              </a:rPr>
              <a:pPr>
                <a:defRPr/>
              </a:pPr>
              <a:t>3</a:t>
            </a:fld>
            <a:endParaRPr lang="en-US" altLang="zh-CN">
              <a:latin typeface="Arial Narrow" panose="020B0606020202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18288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57200" indent="-457200" algn="l" rtl="0" fontAlgn="base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 sz="3200" b="1" kern="120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45720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dirty="0" smtClean="0"/>
              <a:t>Our research: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Step1: Collect Data from Facebook and YouTube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bg1">
                    <a:lumMod val="65000"/>
                  </a:schemeClr>
                </a:solidFill>
              </a:rPr>
              <a:t>Step2: Analyze Video Popularity and Social Distance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bg1">
                    <a:lumMod val="65000"/>
                  </a:schemeClr>
                </a:solidFill>
              </a:rPr>
              <a:t>Step3: Develop Social-Interaction Based Algorithms to Recommend 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63904" y="3810000"/>
            <a:ext cx="1676400" cy="780364"/>
            <a:chOff x="163904" y="3810000"/>
            <a:chExt cx="1676400" cy="780364"/>
          </a:xfrm>
        </p:grpSpPr>
        <p:grpSp>
          <p:nvGrpSpPr>
            <p:cNvPr id="40" name="Group 39"/>
            <p:cNvGrpSpPr/>
            <p:nvPr/>
          </p:nvGrpSpPr>
          <p:grpSpPr>
            <a:xfrm>
              <a:off x="163904" y="4133164"/>
              <a:ext cx="1676400" cy="457200"/>
              <a:chOff x="838200" y="4495800"/>
              <a:chExt cx="1676400" cy="4572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Oval 40"/>
                  <p:cNvSpPr/>
                  <p:nvPr/>
                </p:nvSpPr>
                <p:spPr>
                  <a:xfrm>
                    <a:off x="838200" y="44958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Oval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200" y="4495800"/>
                    <a:ext cx="457200" cy="457200"/>
                  </a:xfrm>
                  <a:prstGeom prst="ellipse">
                    <a:avLst/>
                  </a:prstGeom>
                  <a:blipFill rotWithShape="1">
                    <a:blip r:embed="rId12"/>
                    <a:stretch>
                      <a:fillRect l="-12500"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Oval 41"/>
                  <p:cNvSpPr/>
                  <p:nvPr/>
                </p:nvSpPr>
                <p:spPr>
                  <a:xfrm>
                    <a:off x="1440554" y="44958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Oval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0554" y="4495800"/>
                    <a:ext cx="457200" cy="457200"/>
                  </a:xfrm>
                  <a:prstGeom prst="ellipse">
                    <a:avLst/>
                  </a:prstGeom>
                  <a:blipFill rotWithShape="1">
                    <a:blip r:embed="rId13"/>
                    <a:stretch>
                      <a:fillRect l="-12500"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Oval 42"/>
                  <p:cNvSpPr/>
                  <p:nvPr/>
                </p:nvSpPr>
                <p:spPr>
                  <a:xfrm>
                    <a:off x="2057400" y="44958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Oval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7400" y="4495800"/>
                    <a:ext cx="457200" cy="457200"/>
                  </a:xfrm>
                  <a:prstGeom prst="ellipse">
                    <a:avLst/>
                  </a:prstGeom>
                  <a:blipFill rotWithShape="1">
                    <a:blip r:embed="rId14"/>
                    <a:stretch>
                      <a:fillRect l="-12500"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0" name="Left Brace 49"/>
            <p:cNvSpPr/>
            <p:nvPr/>
          </p:nvSpPr>
          <p:spPr>
            <a:xfrm rot="5400000">
              <a:off x="874565" y="3278335"/>
              <a:ext cx="205473" cy="1268804"/>
            </a:xfrm>
            <a:prstGeom prst="leftBrac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66800" y="3828363"/>
            <a:ext cx="1676400" cy="762001"/>
            <a:chOff x="-2573269" y="838199"/>
            <a:chExt cx="1676400" cy="762001"/>
          </a:xfrm>
        </p:grpSpPr>
        <p:grpSp>
          <p:nvGrpSpPr>
            <p:cNvPr id="7173" name="Group 7172"/>
            <p:cNvGrpSpPr/>
            <p:nvPr/>
          </p:nvGrpSpPr>
          <p:grpSpPr>
            <a:xfrm>
              <a:off x="-2573269" y="1143000"/>
              <a:ext cx="1676400" cy="457200"/>
              <a:chOff x="838200" y="4495800"/>
              <a:chExt cx="1676400" cy="4572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Oval 32"/>
                  <p:cNvSpPr/>
                  <p:nvPr/>
                </p:nvSpPr>
                <p:spPr>
                  <a:xfrm>
                    <a:off x="838200" y="44958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Oval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200" y="4495800"/>
                    <a:ext cx="457200" cy="457200"/>
                  </a:xfrm>
                  <a:prstGeom prst="ellipse">
                    <a:avLst/>
                  </a:prstGeom>
                  <a:blipFill rotWithShape="1">
                    <a:blip r:embed="rId15"/>
                    <a:stretch>
                      <a:fillRect l="-12500"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/>
                  <p:cNvSpPr/>
                  <p:nvPr/>
                </p:nvSpPr>
                <p:spPr>
                  <a:xfrm>
                    <a:off x="1440554" y="44958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Oval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0554" y="4495800"/>
                    <a:ext cx="457200" cy="457200"/>
                  </a:xfrm>
                  <a:prstGeom prst="ellipse">
                    <a:avLst/>
                  </a:prstGeom>
                  <a:blipFill rotWithShape="1">
                    <a:blip r:embed="rId16"/>
                    <a:stretch>
                      <a:fillRect l="-12500"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Oval 34"/>
                  <p:cNvSpPr/>
                  <p:nvPr/>
                </p:nvSpPr>
                <p:spPr>
                  <a:xfrm>
                    <a:off x="2057400" y="44958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Oval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7400" y="4495800"/>
                    <a:ext cx="457200" cy="457200"/>
                  </a:xfrm>
                  <a:prstGeom prst="ellipse">
                    <a:avLst/>
                  </a:prstGeom>
                  <a:blipFill rotWithShape="1">
                    <a:blip r:embed="rId17"/>
                    <a:stretch>
                      <a:fillRect l="-12500"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Left Brace 51"/>
            <p:cNvSpPr/>
            <p:nvPr/>
          </p:nvSpPr>
          <p:spPr>
            <a:xfrm rot="5400000">
              <a:off x="-1837806" y="306534"/>
              <a:ext cx="205473" cy="1268804"/>
            </a:xfrm>
            <a:prstGeom prst="leftBrac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59653" y="3810680"/>
            <a:ext cx="1676400" cy="762000"/>
            <a:chOff x="-2192269" y="1752600"/>
            <a:chExt cx="1676400" cy="762000"/>
          </a:xfrm>
        </p:grpSpPr>
        <p:grpSp>
          <p:nvGrpSpPr>
            <p:cNvPr id="45" name="Group 44"/>
            <p:cNvGrpSpPr/>
            <p:nvPr/>
          </p:nvGrpSpPr>
          <p:grpSpPr>
            <a:xfrm>
              <a:off x="-2192269" y="2057400"/>
              <a:ext cx="1676400" cy="457200"/>
              <a:chOff x="838200" y="4495800"/>
              <a:chExt cx="1676400" cy="4572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Oval 45"/>
                  <p:cNvSpPr/>
                  <p:nvPr/>
                </p:nvSpPr>
                <p:spPr>
                  <a:xfrm>
                    <a:off x="838200" y="44958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Oval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200" y="4495800"/>
                    <a:ext cx="457200" cy="457200"/>
                  </a:xfrm>
                  <a:prstGeom prst="ellipse">
                    <a:avLst/>
                  </a:prstGeom>
                  <a:blipFill rotWithShape="1">
                    <a:blip r:embed="rId18"/>
                    <a:stretch>
                      <a:fillRect l="-12500"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Oval 47"/>
                  <p:cNvSpPr/>
                  <p:nvPr/>
                </p:nvSpPr>
                <p:spPr>
                  <a:xfrm>
                    <a:off x="1440554" y="44958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Oval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0554" y="4495800"/>
                    <a:ext cx="457200" cy="457200"/>
                  </a:xfrm>
                  <a:prstGeom prst="ellipse">
                    <a:avLst/>
                  </a:prstGeom>
                  <a:blipFill rotWithShape="1">
                    <a:blip r:embed="rId19"/>
                    <a:stretch>
                      <a:fillRect l="-12500"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Oval 48"/>
                  <p:cNvSpPr/>
                  <p:nvPr/>
                </p:nvSpPr>
                <p:spPr>
                  <a:xfrm>
                    <a:off x="2057400" y="44958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Oval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7400" y="4495800"/>
                    <a:ext cx="457200" cy="457200"/>
                  </a:xfrm>
                  <a:prstGeom prst="ellipse">
                    <a:avLst/>
                  </a:prstGeom>
                  <a:blipFill rotWithShape="1">
                    <a:blip r:embed="rId20"/>
                    <a:stretch>
                      <a:fillRect l="-12500"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6" name="Left Brace 55"/>
            <p:cNvSpPr/>
            <p:nvPr/>
          </p:nvSpPr>
          <p:spPr>
            <a:xfrm rot="5400000">
              <a:off x="-1449534" y="1220935"/>
              <a:ext cx="205473" cy="1268804"/>
            </a:xfrm>
            <a:prstGeom prst="leftBrac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2000" y="2895602"/>
            <a:ext cx="2215202" cy="828953"/>
            <a:chOff x="533400" y="2895602"/>
            <a:chExt cx="2215202" cy="828953"/>
          </a:xfrm>
        </p:grpSpPr>
        <p:grpSp>
          <p:nvGrpSpPr>
            <p:cNvPr id="7169" name="Group 7168"/>
            <p:cNvGrpSpPr/>
            <p:nvPr/>
          </p:nvGrpSpPr>
          <p:grpSpPr>
            <a:xfrm>
              <a:off x="533400" y="3222565"/>
              <a:ext cx="2215202" cy="501990"/>
              <a:chOff x="533400" y="3536610"/>
              <a:chExt cx="2215202" cy="5019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/>
                  <p:cNvSpPr/>
                  <p:nvPr/>
                </p:nvSpPr>
                <p:spPr>
                  <a:xfrm>
                    <a:off x="533400" y="35814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Oval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400" y="3581400"/>
                    <a:ext cx="457200" cy="457200"/>
                  </a:xfrm>
                  <a:prstGeom prst="ellipse">
                    <a:avLst/>
                  </a:prstGeom>
                  <a:blipFill rotWithShape="1">
                    <a:blip r:embed="rId9"/>
                    <a:stretch>
                      <a:fillRect l="-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/>
                  <p:cNvSpPr/>
                  <p:nvPr/>
                </p:nvSpPr>
                <p:spPr>
                  <a:xfrm>
                    <a:off x="1440554" y="35814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Oval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0554" y="3581400"/>
                    <a:ext cx="457200" cy="457200"/>
                  </a:xfrm>
                  <a:prstGeom prst="ellipse">
                    <a:avLst/>
                  </a:prstGeom>
                  <a:blipFill rotWithShape="1">
                    <a:blip r:embed="rId10"/>
                    <a:stretch>
                      <a:fillRect l="-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/>
                  <p:cNvSpPr/>
                  <p:nvPr/>
                </p:nvSpPr>
                <p:spPr>
                  <a:xfrm>
                    <a:off x="2291402" y="353661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Oval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91402" y="3536610"/>
                    <a:ext cx="457200" cy="457200"/>
                  </a:xfrm>
                  <a:prstGeom prst="ellipse">
                    <a:avLst/>
                  </a:prstGeom>
                  <a:blipFill rotWithShape="0">
                    <a:blip r:embed="rId21"/>
                    <a:stretch>
                      <a:fillRect l="-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Left Brace 2"/>
            <p:cNvSpPr/>
            <p:nvPr/>
          </p:nvSpPr>
          <p:spPr>
            <a:xfrm rot="5400000">
              <a:off x="1479379" y="2178223"/>
              <a:ext cx="317841" cy="1752599"/>
            </a:xfrm>
            <a:prstGeom prst="leftBrac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526443" y="4038599"/>
                <a:ext cx="11979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𝑑</m:t>
                      </m:r>
                      <m:r>
                        <a:rPr lang="en-US" b="0" i="1" dirty="0" smtClean="0">
                          <a:latin typeface="Cambria Math"/>
                        </a:rPr>
                        <m:t>𝑒𝑝𝑡h</m:t>
                      </m:r>
                      <m:r>
                        <a:rPr lang="en-US" b="0" i="1" dirty="0" smtClean="0">
                          <a:latin typeface="Cambria Math"/>
                        </a:rPr>
                        <m:t> 2: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𝑠𝑖𝑧</m:t>
                      </m:r>
                      <m:r>
                        <a:rPr lang="en-US" b="0" i="1" dirty="0" smtClean="0">
                          <a:latin typeface="Cambria Math"/>
                        </a:rPr>
                        <m:t>𝑒</m:t>
                      </m:r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443" y="4038599"/>
                <a:ext cx="1197957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>
          <a:xfrm>
            <a:off x="391803" y="4876799"/>
            <a:ext cx="414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5400000">
                <a:off x="1345988" y="5117067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∙∙∙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∙∙∙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345988" y="5117067"/>
                <a:ext cx="64633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/>
          <p:nvPr/>
        </p:nvCxnSpPr>
        <p:spPr>
          <a:xfrm>
            <a:off x="391803" y="5562599"/>
            <a:ext cx="414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91803" y="6172198"/>
            <a:ext cx="414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374043" y="5551563"/>
                <a:ext cx="11979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𝑑</m:t>
                      </m:r>
                      <m:r>
                        <a:rPr lang="en-US" b="0" i="1" dirty="0" smtClean="0">
                          <a:latin typeface="Cambria Math"/>
                        </a:rPr>
                        <m:t>𝑒𝑝𝑡h</m:t>
                      </m:r>
                      <m:r>
                        <a:rPr lang="en-US" b="0" i="1" dirty="0" smtClean="0">
                          <a:latin typeface="Cambria Math"/>
                        </a:rPr>
                        <m:t> 6: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𝑠𝑖𝑧</m:t>
                      </m:r>
                      <m:r>
                        <a:rPr lang="en-US" b="0" i="1" dirty="0" smtClean="0">
                          <a:latin typeface="Cambria Math"/>
                        </a:rPr>
                        <m:t>𝑒</m:t>
                      </m:r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043" y="5551563"/>
                <a:ext cx="1197957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</a:t>
            </a:r>
            <a:r>
              <a:rPr lang="en-US" dirty="0" smtClean="0"/>
              <a:t>ata Collection:</a:t>
            </a:r>
            <a:br>
              <a:rPr lang="en-US" dirty="0" smtClean="0"/>
            </a:br>
            <a:r>
              <a:rPr lang="en-US" dirty="0" smtClean="0"/>
              <a:t>Sampling Facebook Network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8381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Pick a user as a root, and start a random-walk, neighbor-limited breadth-first search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24400" y="2572139"/>
                <a:ext cx="4114800" cy="3860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Ideally, from each root user, we can get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1093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nodes.</a:t>
                </a:r>
              </a:p>
              <a:p>
                <a:r>
                  <a:rPr lang="en-US" sz="2000" dirty="0" smtClean="0">
                    <a:latin typeface="+mn-lt"/>
                  </a:rPr>
                  <a:t>   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1093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×6=6,558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in total.)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Actually, from all six root users, we get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6,466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nodes, </a:t>
                </a:r>
                <a:r>
                  <a:rPr lang="en-US" sz="2000" dirty="0" smtClean="0">
                    <a:latin typeface="+mn-lt"/>
                  </a:rPr>
                  <a:t>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𝑜𝑟𝑖𝑔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+mn-lt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Collect videos uploaded or shared by users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𝑜𝑟𝑖𝑔</m:t>
                        </m:r>
                      </m:sub>
                    </m:sSub>
                  </m:oMath>
                </a14:m>
                <a:endParaRPr lang="en-US" sz="2000" dirty="0" smtClean="0">
                  <a:latin typeface="+mn-lt"/>
                </a:endParaRPr>
              </a:p>
              <a:p>
                <a:r>
                  <a:rPr lang="en-US" sz="2000" dirty="0" smtClean="0">
                    <a:latin typeface="+mn-lt"/>
                    <a:sym typeface="Wingdings" panose="05000000000000000000" pitchFamily="2" charset="2"/>
                  </a:rPr>
                  <a:t>     video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sym typeface="Wingdings" panose="05000000000000000000" pitchFamily="2" charset="2"/>
                          </a:rPr>
                          <m:t>𝑜𝑟𝑖𝑔</m:t>
                        </m:r>
                      </m:sub>
                    </m:sSub>
                  </m:oMath>
                </a14:m>
                <a:endParaRPr lang="en-US" sz="2000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Sampling time interval:</a:t>
                </a:r>
              </a:p>
              <a:p>
                <a:r>
                  <a:rPr lang="en-US" sz="2000" dirty="0" smtClean="0">
                    <a:latin typeface="+mn-lt"/>
                  </a:rPr>
                  <a:t>     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+mn-lt"/>
                  </a:rPr>
                  <a:t>April 18, 2013 ~ May 30, 2013</a:t>
                </a:r>
                <a:endParaRPr lang="en-US" sz="2000" b="1" dirty="0">
                  <a:solidFill>
                    <a:schemeClr val="tx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572139"/>
                <a:ext cx="4114800" cy="3860480"/>
              </a:xfrm>
              <a:prstGeom prst="rect">
                <a:avLst/>
              </a:prstGeom>
              <a:blipFill rotWithShape="1">
                <a:blip r:embed="rId6"/>
                <a:stretch>
                  <a:fillRect l="-1185" t="-632" r="-1778" b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95D13-BFE1-4B97-960A-D852A9B07013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38" name="TextBox 37"/>
          <p:cNvSpPr txBox="1"/>
          <p:nvPr/>
        </p:nvSpPr>
        <p:spPr>
          <a:xfrm>
            <a:off x="428767" y="6474023"/>
            <a:ext cx="4227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*</a:t>
            </a:r>
            <a:r>
              <a:rPr lang="en-US" sz="1400" dirty="0" smtClean="0"/>
              <a:t> other types: status, photo, link, </a:t>
            </a:r>
            <a:r>
              <a:rPr lang="en-US" sz="1400" dirty="0" err="1" smtClean="0"/>
              <a:t>swf</a:t>
            </a:r>
            <a:r>
              <a:rPr lang="en-US" sz="1400" dirty="0" smtClean="0"/>
              <a:t>, </a:t>
            </a:r>
            <a:r>
              <a:rPr lang="en-US" sz="1400" dirty="0" err="1" smtClean="0"/>
              <a:t>checkin</a:t>
            </a:r>
            <a:r>
              <a:rPr lang="en-US" sz="1400" dirty="0" smtClean="0"/>
              <a:t>, offer.</a:t>
            </a:r>
            <a:endParaRPr lang="en-US" sz="1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669154" y="2438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154" y="2438400"/>
                <a:ext cx="457200" cy="457200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75" name="Group 7174"/>
          <p:cNvGrpSpPr/>
          <p:nvPr/>
        </p:nvGrpSpPr>
        <p:grpSpPr>
          <a:xfrm>
            <a:off x="391803" y="3124199"/>
            <a:ext cx="4256397" cy="838200"/>
            <a:chOff x="391803" y="3352800"/>
            <a:chExt cx="4256397" cy="8382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91803" y="4191000"/>
              <a:ext cx="4140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455181" y="3442044"/>
                  <a:ext cx="119301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𝑒𝑝𝑡h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1:</m:t>
                        </m:r>
                      </m:oMath>
                    </m:oMathPara>
                  </a14:m>
                  <a:endParaRPr lang="en-US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𝑠𝑖𝑧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5181" y="3442044"/>
                  <a:ext cx="1193019" cy="6463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/>
            <p:cNvCxnSpPr/>
            <p:nvPr/>
          </p:nvCxnSpPr>
          <p:spPr>
            <a:xfrm>
              <a:off x="391803" y="3352800"/>
              <a:ext cx="4140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337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6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to Recommend  Videos by Leveraging Social Interactions?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Our research</a:t>
            </a:r>
            <a:r>
              <a:rPr lang="en-US" altLang="en-US" dirty="0" smtClean="0"/>
              <a:t>:</a:t>
            </a:r>
            <a:endParaRPr lang="en-US" alt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US" altLang="en-US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tep1: Collect Data from Facebook and YouTube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/>
              <a:t>Step2: Analyze </a:t>
            </a:r>
            <a:r>
              <a:rPr lang="en-US" altLang="en-US" dirty="0" smtClean="0">
                <a:latin typeface="Arial Narrow" panose="020B0606020202030204" pitchFamily="34" charset="0"/>
              </a:rPr>
              <a:t>Video Popularity and Social Distance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Step3: Develop Social-Interaction Based Algorithms to Recommend Videos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95D13-BFE1-4B97-960A-D852A9B07013}" type="slidenum">
              <a:rPr lang="en-US" altLang="zh-CN" smtClean="0">
                <a:latin typeface="Arial Narrow" panose="020B0606020202030204" pitchFamily="34" charset="0"/>
              </a:rPr>
              <a:pPr>
                <a:defRPr/>
              </a:pPr>
              <a:t>6</a:t>
            </a:fld>
            <a:endParaRPr lang="en-US" altLang="zh-CN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286000"/>
            <a:ext cx="551544" cy="4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16075"/>
                <a:ext cx="7620000" cy="4373563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Study YouTube videos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sz="2800" dirty="0" smtClean="0"/>
                  <a:t> and users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For a video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𝑣</m:t>
                    </m:r>
                    <m:r>
                      <a:rPr lang="en-US" sz="2800" i="1" baseline="-25000" dirty="0" smtClean="0">
                        <a:latin typeface="Cambria Math"/>
                      </a:rPr>
                      <m:t>𝑖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 dirty="0" err="1" smtClean="0">
                        <a:latin typeface="Cambria Math"/>
                      </a:rPr>
                      <m:t>𝑉</m:t>
                    </m:r>
                    <m:r>
                      <a:rPr lang="en-US" sz="2800" i="1" baseline="-25000" dirty="0" err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/>
                  <a:t>,</a:t>
                </a:r>
              </a:p>
              <a:p>
                <a:pPr marL="914400" lvl="1" indent="-457200">
                  <a:buClrTx/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Popularity on Facebook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914400" lvl="1" indent="-457200">
                  <a:buClrTx/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Popularity on YouTube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16075"/>
                <a:ext cx="7620000" cy="4373563"/>
              </a:xfrm>
              <a:blipFill rotWithShape="0">
                <a:blip r:embed="rId4"/>
                <a:stretch>
                  <a:fillRect l="-1360" t="-1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092790"/>
              </p:ext>
            </p:extLst>
          </p:nvPr>
        </p:nvGraphicFramePr>
        <p:xfrm>
          <a:off x="1447800" y="3124200"/>
          <a:ext cx="158060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8" name="Equation" r:id="rId5" imgW="838080" imgH="444240" progId="">
                  <p:embed/>
                </p:oleObj>
              </mc:Choice>
              <mc:Fallback>
                <p:oleObj name="Equation" r:id="rId5" imgW="838080" imgH="444240" progId="">
                  <p:embed/>
                  <p:pic>
                    <p:nvPicPr>
                      <p:cNvPr id="0" name="Picture 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124200"/>
                        <a:ext cx="1580606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418010"/>
              </p:ext>
            </p:extLst>
          </p:nvPr>
        </p:nvGraphicFramePr>
        <p:xfrm>
          <a:off x="1524000" y="4343400"/>
          <a:ext cx="158931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9" name="Equation" r:id="rId7" imgW="927000" imgH="444240" progId="">
                  <p:embed/>
                </p:oleObj>
              </mc:Choice>
              <mc:Fallback>
                <p:oleObj name="Equation" r:id="rId7" imgW="927000" imgH="444240" progId="">
                  <p:embed/>
                  <p:pic>
                    <p:nvPicPr>
                      <p:cNvPr id="0" name="Picture 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43400"/>
                        <a:ext cx="1589314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33549"/>
              </p:ext>
            </p:extLst>
          </p:nvPr>
        </p:nvGraphicFramePr>
        <p:xfrm>
          <a:off x="3581400" y="4343400"/>
          <a:ext cx="1371600" cy="77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0" name="Equation" r:id="rId9" imgW="787320" imgH="444240" progId="">
                  <p:embed/>
                </p:oleObj>
              </mc:Choice>
              <mc:Fallback>
                <p:oleObj name="Equation" r:id="rId9" imgW="787320" imgH="444240" progId="">
                  <p:embed/>
                  <p:pic>
                    <p:nvPicPr>
                      <p:cNvPr id="0" name="Picture 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3400"/>
                        <a:ext cx="1371600" cy="7742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1901534" y="3184199"/>
            <a:ext cx="6023266" cy="581025"/>
            <a:chOff x="1901534" y="3673665"/>
            <a:chExt cx="6023266" cy="581025"/>
          </a:xfrm>
        </p:grpSpPr>
        <p:cxnSp>
          <p:nvCxnSpPr>
            <p:cNvPr id="13" name="Straight Arrow Connector 12"/>
            <p:cNvCxnSpPr>
              <a:stCxn id="5" idx="6"/>
              <a:endCxn id="15" idx="1"/>
            </p:cNvCxnSpPr>
            <p:nvPr/>
          </p:nvCxnSpPr>
          <p:spPr>
            <a:xfrm flipV="1">
              <a:off x="2335697" y="3940365"/>
              <a:ext cx="2160103" cy="1047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4495800" y="3673665"/>
              <a:ext cx="3429000" cy="5334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# of interactions (e.g. share, comment, like, tag)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901534" y="3835590"/>
              <a:ext cx="434163" cy="4191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458200" y="6264275"/>
            <a:ext cx="611981" cy="365125"/>
          </a:xfrm>
        </p:spPr>
        <p:txBody>
          <a:bodyPr/>
          <a:lstStyle/>
          <a:p>
            <a:pPr>
              <a:defRPr/>
            </a:pPr>
            <a:fld id="{3CE95D13-BFE1-4B97-960A-D852A9B07013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grpSp>
        <p:nvGrpSpPr>
          <p:cNvPr id="32" name="Group 31"/>
          <p:cNvGrpSpPr/>
          <p:nvPr/>
        </p:nvGrpSpPr>
        <p:grpSpPr>
          <a:xfrm>
            <a:off x="990600" y="4471916"/>
            <a:ext cx="1600200" cy="1319284"/>
            <a:chOff x="990600" y="5157716"/>
            <a:chExt cx="1600200" cy="1319284"/>
          </a:xfrm>
        </p:grpSpPr>
        <p:cxnSp>
          <p:nvCxnSpPr>
            <p:cNvPr id="18" name="Straight Arrow Connector 17"/>
            <p:cNvCxnSpPr>
              <a:stCxn id="17" idx="3"/>
              <a:endCxn id="19" idx="0"/>
            </p:cNvCxnSpPr>
            <p:nvPr/>
          </p:nvCxnSpPr>
          <p:spPr>
            <a:xfrm flipH="1">
              <a:off x="1790700" y="5515440"/>
              <a:ext cx="292182" cy="4281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990600" y="5943600"/>
              <a:ext cx="1600200" cy="5334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watch count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019300" y="5157716"/>
              <a:ext cx="434163" cy="4191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024963" y="4457700"/>
            <a:ext cx="1600200" cy="1333500"/>
            <a:chOff x="3024963" y="5143500"/>
            <a:chExt cx="1600200" cy="1333500"/>
          </a:xfrm>
        </p:grpSpPr>
        <p:sp>
          <p:nvSpPr>
            <p:cNvPr id="20" name="Rounded Rectangle 19"/>
            <p:cNvSpPr/>
            <p:nvPr/>
          </p:nvSpPr>
          <p:spPr>
            <a:xfrm>
              <a:off x="3024963" y="5943600"/>
              <a:ext cx="1600200" cy="5334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like count</a:t>
              </a:r>
              <a:endParaRPr lang="en-US" dirty="0"/>
            </a:p>
          </p:txBody>
        </p:sp>
        <p:cxnSp>
          <p:nvCxnSpPr>
            <p:cNvPr id="22" name="Straight Arrow Connector 21"/>
            <p:cNvCxnSpPr>
              <a:stCxn id="21" idx="3"/>
              <a:endCxn id="20" idx="0"/>
            </p:cNvCxnSpPr>
            <p:nvPr/>
          </p:nvCxnSpPr>
          <p:spPr>
            <a:xfrm flipH="1">
              <a:off x="3825063" y="5501224"/>
              <a:ext cx="161251" cy="4423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922732" y="5143500"/>
              <a:ext cx="434163" cy="4191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Video Popularity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Popularity of Videos on Facebook and YouTube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3828604" cy="28799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16" y="1905000"/>
            <a:ext cx="3828604" cy="287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8711" y="5181600"/>
                <a:ext cx="3107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Pearson Coefficient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 0.03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11" y="5181600"/>
                <a:ext cx="310758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95D13-BFE1-4B97-960A-D852A9B07013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56827" y="5181600"/>
                <a:ext cx="3107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Pearson Coefficient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 0.0</m:t>
                    </m:r>
                    <m:r>
                      <a:rPr lang="en-US" b="0" i="1" dirty="0" smtClean="0">
                        <a:latin typeface="Cambria Math"/>
                      </a:rPr>
                      <m:t>2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827" y="5181600"/>
                <a:ext cx="310758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1219200" y="4419599"/>
            <a:ext cx="2526044" cy="784499"/>
          </a:xfrm>
          <a:prstGeom prst="wedgeRoundRectCallout">
            <a:avLst>
              <a:gd name="adj1" fmla="val -23558"/>
              <a:gd name="adj2" fmla="val -4746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NO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/>
              <a:t>statistically strong correlations!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1"/>
              <p:cNvSpPr/>
              <p:nvPr/>
            </p:nvSpPr>
            <p:spPr>
              <a:xfrm>
                <a:off x="304800" y="1447800"/>
                <a:ext cx="457200" cy="304800"/>
              </a:xfrm>
              <a:prstGeom prst="wedgeRoundRectCallout">
                <a:avLst>
                  <a:gd name="adj1" fmla="val 65374"/>
                  <a:gd name="adj2" fmla="val 145259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ounded 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47800"/>
                <a:ext cx="457200" cy="304800"/>
              </a:xfrm>
              <a:prstGeom prst="wedgeRoundRectCallout">
                <a:avLst>
                  <a:gd name="adj1" fmla="val 65374"/>
                  <a:gd name="adj2" fmla="val 145259"/>
                  <a:gd name="adj3" fmla="val 16667"/>
                </a:avLst>
              </a:prstGeom>
              <a:blipFill rotWithShape="1">
                <a:blip r:embed="rId7"/>
                <a:stretch>
                  <a:fillRect l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ular Callout 14"/>
              <p:cNvSpPr/>
              <p:nvPr/>
            </p:nvSpPr>
            <p:spPr>
              <a:xfrm>
                <a:off x="4196316" y="1447800"/>
                <a:ext cx="457200" cy="304800"/>
              </a:xfrm>
              <a:prstGeom prst="wedgeRoundRectCallout">
                <a:avLst>
                  <a:gd name="adj1" fmla="val 65374"/>
                  <a:gd name="adj2" fmla="val 145259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ounded 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316" y="1447800"/>
                <a:ext cx="457200" cy="304800"/>
              </a:xfrm>
              <a:prstGeom prst="wedgeRoundRectCallout">
                <a:avLst>
                  <a:gd name="adj1" fmla="val 65374"/>
                  <a:gd name="adj2" fmla="val 145259"/>
                  <a:gd name="adj3" fmla="val 16667"/>
                </a:avLst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1499690" y="5715000"/>
            <a:ext cx="5734228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It </a:t>
            </a:r>
            <a:r>
              <a:rPr lang="en-US" sz="2800" b="1" dirty="0" smtClean="0"/>
              <a:t>might? </a:t>
            </a:r>
            <a:r>
              <a:rPr lang="en-US" sz="2400" dirty="0" smtClean="0"/>
              <a:t>be effective to exploit social interaction information to improve RS</a:t>
            </a:r>
            <a:endParaRPr lang="en-US" sz="24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847596" y="4419599"/>
            <a:ext cx="2526044" cy="784499"/>
          </a:xfrm>
          <a:prstGeom prst="wedgeRoundRectCallout">
            <a:avLst>
              <a:gd name="adj1" fmla="val -23558"/>
              <a:gd name="adj2" fmla="val -4746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NO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/>
              <a:t>statistically strong correlations!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106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96200" cy="1371600"/>
          </a:xfrm>
        </p:spPr>
        <p:txBody>
          <a:bodyPr/>
          <a:lstStyle/>
          <a:p>
            <a:r>
              <a:rPr lang="en-US" dirty="0"/>
              <a:t>Video Popularity </a:t>
            </a:r>
            <a:r>
              <a:rPr lang="en-US" dirty="0" smtClean="0"/>
              <a:t>Comparison on Facebook and YouTube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373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/>
              <a:t>Look at videos ranked among lowest 100 on YouTube</a:t>
            </a:r>
            <a:endParaRPr lang="en-US" sz="2400" b="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93" y="2243360"/>
            <a:ext cx="3824414" cy="28799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95D13-BFE1-4B97-960A-D852A9B07013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3" name="Right Arrow 2"/>
          <p:cNvSpPr/>
          <p:nvPr/>
        </p:nvSpPr>
        <p:spPr>
          <a:xfrm>
            <a:off x="2590800" y="5123359"/>
            <a:ext cx="4267200" cy="76109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like count in the increasing order 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4011930" y="2743200"/>
            <a:ext cx="72000" cy="1524000"/>
          </a:xfrm>
          <a:prstGeom prst="roundRect">
            <a:avLst/>
          </a:prstGeom>
          <a:solidFill>
            <a:schemeClr val="lt1">
              <a:alpha val="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4495800" y="3962400"/>
            <a:ext cx="1219200" cy="457200"/>
          </a:xfrm>
          <a:prstGeom prst="wedgeRoundRectCallout">
            <a:avLst>
              <a:gd name="adj1" fmla="val -78421"/>
              <a:gd name="adj2" fmla="val 1316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like count on YouTube</a:t>
            </a:r>
            <a:endParaRPr lang="en-US" sz="1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371975" y="2133600"/>
            <a:ext cx="1676400" cy="423640"/>
          </a:xfrm>
          <a:prstGeom prst="wedgeRoundRectCallout">
            <a:avLst>
              <a:gd name="adj1" fmla="val -64236"/>
              <a:gd name="adj2" fmla="val 1250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Video Popularity on Facebook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3238500" y="2590800"/>
            <a:ext cx="2971800" cy="49320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6629400" y="2209800"/>
            <a:ext cx="2133600" cy="588279"/>
          </a:xfrm>
          <a:prstGeom prst="wedgeRoundRectCallout">
            <a:avLst>
              <a:gd name="adj1" fmla="val -66774"/>
              <a:gd name="adj2" fmla="val 5028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Ranked Top 550 on Facebook</a:t>
            </a:r>
            <a:endParaRPr lang="en-US" sz="1600" dirty="0"/>
          </a:p>
        </p:txBody>
      </p:sp>
      <p:sp>
        <p:nvSpPr>
          <p:cNvPr id="18" name="Explosion 2 17"/>
          <p:cNvSpPr/>
          <p:nvPr/>
        </p:nvSpPr>
        <p:spPr>
          <a:xfrm>
            <a:off x="6530340" y="2771580"/>
            <a:ext cx="2057400" cy="1238538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Niche Videos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93" y="2243359"/>
            <a:ext cx="3824414" cy="2879999"/>
          </a:xfrm>
          <a:prstGeom prst="rect">
            <a:avLst/>
          </a:prstGeom>
        </p:spPr>
      </p:pic>
      <p:sp>
        <p:nvSpPr>
          <p:cNvPr id="23" name="Content Placeholder 18"/>
          <p:cNvSpPr txBox="1">
            <a:spLocks/>
          </p:cNvSpPr>
          <p:nvPr/>
        </p:nvSpPr>
        <p:spPr bwMode="auto">
          <a:xfrm>
            <a:off x="457200" y="1752601"/>
            <a:ext cx="8153400" cy="80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57200" indent="-457200" algn="l" rtl="0" fontAlgn="base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 sz="3200" b="1" kern="120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457200" indent="-182563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400" b="0" dirty="0" smtClean="0"/>
              <a:t>Look at videos ranked among top 100 on YouTube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672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6432</TotalTime>
  <Words>1925</Words>
  <Application>Microsoft Office PowerPoint</Application>
  <PresentationFormat>On-screen Show (4:3)</PresentationFormat>
  <Paragraphs>477</Paragraphs>
  <Slides>26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Essential</vt:lpstr>
      <vt:lpstr>Equation</vt:lpstr>
      <vt:lpstr>Social Interaction Based Video Recommendation: Recommending YouTube Videos to Facebook Users</vt:lpstr>
      <vt:lpstr>Background</vt:lpstr>
      <vt:lpstr>How to Recommend Videos by Leveraging Social Interactions?</vt:lpstr>
      <vt:lpstr>Data Collection: Sampling Facebook Network</vt:lpstr>
      <vt:lpstr>Data Collection: Finalize Data Set</vt:lpstr>
      <vt:lpstr>How to Recommend  Videos by Leveraging Social Interactions?</vt:lpstr>
      <vt:lpstr>Video Popularity</vt:lpstr>
      <vt:lpstr>Compare Popularity of Videos on Facebook and YouTube</vt:lpstr>
      <vt:lpstr>Video Popularity Comparison on Facebook and YouTube</vt:lpstr>
      <vt:lpstr>Video Popularity Difference A Global View</vt:lpstr>
      <vt:lpstr>Will Social Distance Imply  Interest Similarity?</vt:lpstr>
      <vt:lpstr>Will Social Distance Imply  Interest Similarity? (cont’d)</vt:lpstr>
      <vt:lpstr>How to Recommend  Videos by Leveraging Social Interactions?</vt:lpstr>
      <vt:lpstr>Example Scenario</vt:lpstr>
      <vt:lpstr>NaïveYouTube Algorithm</vt:lpstr>
      <vt:lpstr>CollabRecommend Algorithm</vt:lpstr>
      <vt:lpstr>Example: How to Score V_(a,cad)?</vt:lpstr>
      <vt:lpstr>CollabRecommend Algorithm</vt:lpstr>
      <vt:lpstr>SocialRecommend Algorithm</vt:lpstr>
      <vt:lpstr>How to Calculate Video-related Interactions Between Two Users?</vt:lpstr>
      <vt:lpstr>SocialRecommend Algorithm</vt:lpstr>
      <vt:lpstr>Evaluate  Recommendation Effectiveness</vt:lpstr>
      <vt:lpstr>Evaluate  Recommendation Effectiveness (cont’d)</vt:lpstr>
      <vt:lpstr>Conclusion</vt:lpstr>
      <vt:lpstr>Future Work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Wei</dc:creator>
  <cp:lastModifiedBy>Bin Nie</cp:lastModifiedBy>
  <cp:revision>389</cp:revision>
  <cp:lastPrinted>1601-01-01T00:00:00Z</cp:lastPrinted>
  <dcterms:created xsi:type="dcterms:W3CDTF">1601-01-01T00:00:00Z</dcterms:created>
  <dcterms:modified xsi:type="dcterms:W3CDTF">2014-04-29T02:33:04Z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