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80" r:id="rId22"/>
    <p:sldId id="281" r:id="rId23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756785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5324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080997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71166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720839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3474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56088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104400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069962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14986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98238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3146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34695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9419573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998576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489112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051365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90395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664313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28821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65342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345738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45241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 dirty="0" smtClean="0"/>
              <a:t>POPE and PaNeL</a:t>
            </a:r>
            <a:endParaRPr lang="en" sz="2400" dirty="0"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2000"/>
              <a:t>H B Acharya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Why XMT?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O(1</a:t>
            </a:r>
            <a:r>
              <a:rPr lang="en" sz="2000" dirty="0"/>
              <a:t>) Random Memory </a:t>
            </a:r>
            <a:r>
              <a:rPr lang="en" sz="2000" dirty="0" smtClean="0"/>
              <a:t>Access from any processor</a:t>
            </a:r>
            <a:endParaRPr lang="en" sz="2000" dirty="0"/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Many Core </a:t>
            </a:r>
            <a:r>
              <a:rPr lang="en" sz="2000" dirty="0" smtClean="0"/>
              <a:t>Architecture (1024 cores) </a:t>
            </a:r>
            <a:r>
              <a:rPr lang="en" sz="2000" dirty="0"/>
              <a:t>leads to better speedup.</a:t>
            </a:r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Simple and efficient </a:t>
            </a:r>
            <a:r>
              <a:rPr lang="en" sz="2000" dirty="0" smtClean="0"/>
              <a:t>architecture: each Thread Control Unit (core) runs a thread independent of the others</a:t>
            </a:r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The XMT-C programming language is simple 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Matching Rules in Parallel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" sz="2000" dirty="0" smtClean="0"/>
              <a:t>Spawn a thread for each rule in the policy (in parallel)</a:t>
            </a:r>
            <a:endParaRPr lang="en" sz="2000" dirty="0"/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The thread corresponding to a rule checks whether that rule matches the packet or not</a:t>
            </a:r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In O(1) time [or more accurately O(d) if we check d fields] we find, for each rule, whether it matches the incoming packet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The Precedence Problem!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" sz="2000" dirty="0" smtClean="0"/>
              <a:t>For a rule to match a packet is NOT enough!</a:t>
            </a:r>
            <a:endParaRPr lang="en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" sz="2000" dirty="0" smtClean="0"/>
              <a:t>When multiple rules match a packet (and have different actions) the conflict is resolved using match semantics</a:t>
            </a:r>
            <a:endParaRPr lang="en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W</a:t>
            </a:r>
            <a:r>
              <a:rPr lang="en" sz="2000" dirty="0" smtClean="0"/>
              <a:t>e use first-match semantics: the </a:t>
            </a:r>
            <a:r>
              <a:rPr lang="en" sz="2000" i="1" dirty="0" smtClean="0"/>
              <a:t>first</a:t>
            </a:r>
            <a:r>
              <a:rPr lang="en" sz="2000" dirty="0" smtClean="0"/>
              <a:t> rule to match a packet is the one applied.</a:t>
            </a:r>
          </a:p>
          <a:p>
            <a:pPr marL="914400" lvl="1" indent="-355600">
              <a:buFont typeface="Courier New"/>
              <a:buChar char="o"/>
            </a:pPr>
            <a:r>
              <a:rPr lang="en" sz="2000" dirty="0" smtClean="0"/>
              <a:t>This rule is said to </a:t>
            </a:r>
            <a:r>
              <a:rPr lang="en" sz="2000" i="1" dirty="0" smtClean="0"/>
              <a:t>resolve</a:t>
            </a:r>
            <a:r>
              <a:rPr lang="en" sz="2000" dirty="0" smtClean="0"/>
              <a:t> the packet</a:t>
            </a:r>
            <a:endParaRPr lang="en" sz="2000" dirty="0"/>
          </a:p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" sz="2000" dirty="0" smtClean="0"/>
              <a:t>Serial checking: stop after the first rule matches the packet</a:t>
            </a:r>
          </a:p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" sz="2000" dirty="0" smtClean="0"/>
              <a:t>Parallel checking: how to tell first match?</a:t>
            </a:r>
            <a:endParaRPr sz="1800" dirty="0"/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Restating the First Match problem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-US" sz="2000" dirty="0" smtClean="0"/>
              <a:t>Consider an array A[n]</a:t>
            </a: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Each value of the array corresponds to a rule in the policy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 = 1 </a:t>
            </a:r>
            <a:r>
              <a:rPr lang="en-US" sz="2000" dirty="0" err="1" smtClean="0"/>
              <a:t>iff</a:t>
            </a:r>
            <a:r>
              <a:rPr lang="en-US" sz="2000" dirty="0" smtClean="0"/>
              <a:t> rule </a:t>
            </a:r>
            <a:r>
              <a:rPr lang="en-US" sz="2000" dirty="0" err="1" smtClean="0"/>
              <a:t>i</a:t>
            </a:r>
            <a:r>
              <a:rPr lang="en-US" sz="2000" dirty="0" smtClean="0"/>
              <a:t> matches the packet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A[</a:t>
            </a:r>
            <a:r>
              <a:rPr lang="en-US" sz="2000" dirty="0" err="1" smtClean="0"/>
              <a:t>i</a:t>
            </a:r>
            <a:r>
              <a:rPr lang="en-US" sz="2000" dirty="0" smtClean="0"/>
              <a:t>] = 0 otherwise</a:t>
            </a:r>
            <a:endParaRPr lang="en-US" sz="2000" dirty="0"/>
          </a:p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-US" sz="2000" dirty="0" smtClean="0"/>
              <a:t>Finding the first rule to match the packet reduces to finding the smallest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s.t.</a:t>
            </a:r>
            <a:r>
              <a:rPr lang="en-US" sz="2000" dirty="0" smtClean="0"/>
              <a:t> A[</a:t>
            </a:r>
            <a:r>
              <a:rPr lang="en-US" sz="2000" dirty="0" err="1" smtClean="0"/>
              <a:t>i</a:t>
            </a:r>
            <a:r>
              <a:rPr lang="en-US" sz="2000" dirty="0" smtClean="0"/>
              <a:t>] = 1</a:t>
            </a:r>
            <a:endParaRPr lang="en-US" sz="1800" dirty="0"/>
          </a:p>
          <a:p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/>
              <a:t>First Match with Prefix Sums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There exists a standard algorithm to compute prefix match of an array of n elements in O(log n)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/>
              <a:t>P</a:t>
            </a:r>
            <a:r>
              <a:rPr lang="en-US" sz="2000" dirty="0" smtClean="0"/>
              <a:t>refix sum 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of array A is an array of length n, such that </a:t>
            </a:r>
            <a:br>
              <a:rPr lang="en-US" sz="2000" dirty="0" smtClean="0"/>
            </a:br>
            <a:r>
              <a:rPr lang="en-US" sz="2000" dirty="0" smtClean="0"/>
              <a:t>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= A[1]+A[2] + … A[</a:t>
            </a:r>
            <a:r>
              <a:rPr lang="en-US" sz="2000" dirty="0" err="1" smtClean="0"/>
              <a:t>i</a:t>
            </a:r>
            <a:r>
              <a:rPr lang="en-US" sz="2000" dirty="0" smtClean="0"/>
              <a:t>] </a:t>
            </a:r>
            <a:endParaRPr lang="en-US" sz="2000" dirty="0"/>
          </a:p>
          <a:p>
            <a:pPr marL="457200" lvl="0" indent="-355600">
              <a:lnSpc>
                <a:spcPct val="150000"/>
              </a:lnSpc>
              <a:buSzPct val="166666"/>
              <a:buFont typeface="Arial"/>
              <a:buChar char="•"/>
            </a:pPr>
            <a:r>
              <a:rPr lang="en-US" sz="2000" dirty="0" smtClean="0"/>
              <a:t>For the first </a:t>
            </a:r>
            <a:r>
              <a:rPr lang="en-US" sz="2000" dirty="0" err="1" smtClean="0"/>
              <a:t>i</a:t>
            </a:r>
            <a:r>
              <a:rPr lang="en-US" sz="2000" dirty="0" smtClean="0"/>
              <a:t> such that A[</a:t>
            </a:r>
            <a:r>
              <a:rPr lang="en-US" sz="2000" dirty="0" err="1" smtClean="0"/>
              <a:t>i</a:t>
            </a:r>
            <a:r>
              <a:rPr lang="en-US" sz="2000" dirty="0" smtClean="0"/>
              <a:t>] = 1, A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[</a:t>
            </a:r>
            <a:r>
              <a:rPr lang="en-US" sz="2000" dirty="0" err="1" smtClean="0"/>
              <a:t>i</a:t>
            </a:r>
            <a:r>
              <a:rPr lang="en-US" sz="2000" dirty="0" smtClean="0"/>
              <a:t>] = 1 also</a:t>
            </a:r>
            <a:endParaRPr lang="en-US" dirty="0" smtClean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This is true only for this element.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Therefore, we can resolve packets in O(1) + O(log n) + O(1) time rather than O(n) time, thanks to the O(log n) prefix-sum algorithm.</a:t>
            </a:r>
            <a:endParaRPr lang="en-US" sz="2000" dirty="0"/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First Attempt : POPE</a:t>
            </a: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For every rule in parallel, try to match the packet and store the result of the attempt in corresponding space in A. </a:t>
            </a:r>
            <a:br>
              <a:rPr lang="en-US" sz="2000" dirty="0" smtClean="0"/>
            </a:br>
            <a:endParaRPr lang="en-US" sz="2000" dirty="0" smtClean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Each </a:t>
            </a:r>
            <a:r>
              <a:rPr lang="en-US" sz="2000" dirty="0"/>
              <a:t>value of the array corresponds to a rule in the policy</a:t>
            </a:r>
          </a:p>
          <a:p>
            <a:pPr marL="914400" lvl="1" indent="-355600">
              <a:buFont typeface="Courier New"/>
              <a:buChar char="o"/>
            </a:pPr>
            <a:r>
              <a:rPr lang="en-US" sz="2000" dirty="0"/>
              <a:t>A[</a:t>
            </a:r>
            <a:r>
              <a:rPr lang="en-US" sz="2000" dirty="0" err="1"/>
              <a:t>i</a:t>
            </a:r>
            <a:r>
              <a:rPr lang="en-US" sz="2000" dirty="0"/>
              <a:t>] = 1 </a:t>
            </a:r>
            <a:r>
              <a:rPr lang="en-US" sz="2000" dirty="0" err="1"/>
              <a:t>iff</a:t>
            </a:r>
            <a:r>
              <a:rPr lang="en-US" sz="2000" dirty="0"/>
              <a:t> rule </a:t>
            </a:r>
            <a:r>
              <a:rPr lang="en-US" sz="2000" dirty="0" err="1"/>
              <a:t>i</a:t>
            </a:r>
            <a:r>
              <a:rPr lang="en-US" sz="2000" dirty="0"/>
              <a:t> matches the packet</a:t>
            </a:r>
          </a:p>
          <a:p>
            <a:pPr marL="914400" lvl="1" indent="-355600">
              <a:buFont typeface="Courier New"/>
              <a:buChar char="o"/>
            </a:pPr>
            <a:r>
              <a:rPr lang="en-US" sz="2000" dirty="0"/>
              <a:t>A[</a:t>
            </a:r>
            <a:r>
              <a:rPr lang="en-US" sz="2000" dirty="0" err="1"/>
              <a:t>i</a:t>
            </a:r>
            <a:r>
              <a:rPr lang="en-US" sz="2000" dirty="0"/>
              <a:t>] = 0 </a:t>
            </a:r>
            <a:r>
              <a:rPr lang="en-US" sz="2000" dirty="0" smtClean="0"/>
              <a:t>otherwise</a:t>
            </a:r>
          </a:p>
          <a:p>
            <a:pPr marL="457200" lvl="0" indent="-355600">
              <a:buSzPct val="166666"/>
              <a:buFont typeface="Arial"/>
              <a:buChar char="•"/>
            </a:pP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/>
              <a:t>Compute A+, the prefix sum of </a:t>
            </a:r>
            <a:r>
              <a:rPr lang="en-US" sz="2000" dirty="0" smtClean="0"/>
              <a:t>A</a:t>
            </a:r>
            <a:br>
              <a:rPr lang="en-US" sz="2000" dirty="0" smtClean="0"/>
            </a:b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/>
              <a:t>Perform the action of the rule no. </a:t>
            </a:r>
            <a:r>
              <a:rPr lang="en-US" sz="2000" dirty="0" err="1"/>
              <a:t>i</a:t>
            </a:r>
            <a:r>
              <a:rPr lang="en-US" sz="2000" dirty="0"/>
              <a:t> where A[</a:t>
            </a:r>
            <a:r>
              <a:rPr lang="en-US" sz="2000" dirty="0" err="1"/>
              <a:t>i</a:t>
            </a:r>
            <a:r>
              <a:rPr lang="en-US" sz="2000" dirty="0"/>
              <a:t>] == A</a:t>
            </a:r>
            <a:r>
              <a:rPr lang="en-US" sz="2000" baseline="30000" dirty="0"/>
              <a:t>+</a:t>
            </a:r>
            <a:r>
              <a:rPr lang="en-US" sz="2000" dirty="0"/>
              <a:t>[</a:t>
            </a:r>
            <a:r>
              <a:rPr lang="en-US" sz="2000" dirty="0" err="1"/>
              <a:t>i</a:t>
            </a:r>
            <a:r>
              <a:rPr lang="en-US" sz="2000" dirty="0"/>
              <a:t>] == 1</a:t>
            </a:r>
          </a:p>
          <a:p>
            <a:endParaRPr sz="2000" dirty="0"/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Scaling Problems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POPE works very well for small policies</a:t>
            </a:r>
            <a:br>
              <a:rPr lang="en-US" sz="2000" dirty="0" smtClean="0"/>
            </a:b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However, the performance drops off for larger policies (say of the order of 10</a:t>
            </a:r>
            <a:r>
              <a:rPr lang="en-US" sz="2000" baseline="30000" dirty="0" smtClean="0"/>
              <a:t>4</a:t>
            </a:r>
            <a:r>
              <a:rPr lang="en-US" sz="2000" dirty="0" smtClean="0"/>
              <a:t> rules and above)</a:t>
            </a: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The reason is simple: POPE always checks ALL the rules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Whereas serial resolution stops after the first match … which in a large policy, is likely to happen “early,” i.e. in rules high up in the policy</a:t>
            </a:r>
          </a:p>
          <a:p>
            <a:endParaRPr lang="en-US" sz="2000" dirty="0" smtClean="0"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Second Attempt: PaNeL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Divide large policies up into “batches” of rules</a:t>
            </a:r>
            <a:endParaRPr lang="en-US" sz="2000" dirty="0"/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We find experimentally that batches of 1000 rules work best</a:t>
            </a:r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Probably because XMT had 1024 cores?</a:t>
            </a: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Perform the POPE algorithm batch by batch, until the first match is found. (One batch at a time)</a:t>
            </a:r>
          </a:p>
          <a:p>
            <a:pPr marL="457200" lvl="0" indent="-355600">
              <a:buSzPct val="166666"/>
              <a:buFont typeface="Arial"/>
              <a:buChar char="•"/>
            </a:pPr>
            <a:endParaRPr lang="en-US" sz="2000" dirty="0"/>
          </a:p>
          <a:p>
            <a:pPr marL="457200" lvl="0" indent="-355600">
              <a:buSzPct val="166666"/>
              <a:buFont typeface="Arial"/>
              <a:buChar char="•"/>
            </a:pPr>
            <a:r>
              <a:rPr lang="en-US" sz="2000" dirty="0" smtClean="0"/>
              <a:t>This reduces the average running time, though not the worst case</a:t>
            </a:r>
            <a:endParaRPr lang="en-US" sz="2000" dirty="0"/>
          </a:p>
          <a:p>
            <a:endParaRPr sz="2000" dirty="0"/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Results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66084" y="1110693"/>
            <a:ext cx="5211831" cy="370293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To Do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Compare the performance </a:t>
            </a:r>
            <a:r>
              <a:rPr lang="en" sz="2000" dirty="0" smtClean="0"/>
              <a:t>of parallelizing rule matching of packets versus the solution of matching </a:t>
            </a:r>
            <a:r>
              <a:rPr lang="en" sz="2000" dirty="0"/>
              <a:t>multiple packets in parallel</a:t>
            </a:r>
            <a:r>
              <a:rPr lang="en" sz="2000" dirty="0" smtClean="0"/>
              <a:t>.</a:t>
            </a:r>
          </a:p>
          <a:p>
            <a:pPr marL="914400" lvl="1" indent="-355600">
              <a:buFont typeface="Courier New"/>
              <a:buChar char="o"/>
            </a:pPr>
            <a:r>
              <a:rPr lang="en-US" sz="2000" dirty="0" smtClean="0"/>
              <a:t>Perhaps combine both approaches</a:t>
            </a:r>
            <a:endParaRPr lang="en" sz="2000" dirty="0"/>
          </a:p>
          <a:p>
            <a:pPr marL="457200" lvl="0" indent="-35560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The performance seems to vary with the “width index” – the bit width of the fields tested. Further study is indicated</a:t>
            </a:r>
            <a:endParaRPr lang="en" sz="2000" dirty="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Motivation: The Bottleneck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S. Keshav : the rate limiting step in Internet backbones is deciding which action to perform on an arriving packet</a:t>
            </a:r>
          </a:p>
          <a:p>
            <a:pPr marL="914400" lvl="1" indent="-355600" rtl="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Policies in routers and middleboxes consist of rules; the challenge is to quickly decide which rule applies</a:t>
            </a:r>
          </a:p>
          <a:p>
            <a:endParaRPr lang="en" sz="2000"/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To increase throughput, we match different packets in parallel</a:t>
            </a:r>
          </a:p>
          <a:p>
            <a:pPr marL="914400" lvl="1" indent="-355600" rtl="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But this still requires the latency of checking all the rules </a:t>
            </a:r>
          </a:p>
          <a:p>
            <a:endParaRPr lang="en" sz="2000"/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60"/>
            <a:ext cx="8229600" cy="4509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ctr">
              <a:buNone/>
            </a:pPr>
            <a:r>
              <a:rPr lang="en" sz="3000"/>
              <a:t>Q &amp; A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/>
              <a:t>Prefix Sum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en-US" dirty="0" smtClean="0"/>
              <a:t>1  2  3  4</a:t>
            </a:r>
            <a:br>
              <a:rPr lang="en-US" dirty="0" smtClean="0"/>
            </a:br>
            <a:r>
              <a:rPr lang="en-US" dirty="0" smtClean="0"/>
              <a:t>3  7</a:t>
            </a:r>
            <a:br>
              <a:rPr lang="en-US" dirty="0" smtClean="0"/>
            </a:br>
            <a:r>
              <a:rPr lang="en-US" dirty="0" smtClean="0"/>
              <a:t>10</a:t>
            </a:r>
            <a:br>
              <a:rPr lang="en-US" dirty="0" smtClean="0"/>
            </a:br>
            <a:endParaRPr lang="en-US" dirty="0" smtClean="0"/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en-US" dirty="0" smtClean="0"/>
              <a:t>1  2  3  4</a:t>
            </a:r>
            <a:br>
              <a:rPr lang="en-US" dirty="0" smtClean="0"/>
            </a:br>
            <a:r>
              <a:rPr lang="en-US" dirty="0" smtClean="0"/>
              <a:t>3  10</a:t>
            </a:r>
            <a:br>
              <a:rPr lang="en-US" dirty="0" smtClean="0"/>
            </a:br>
            <a:r>
              <a:rPr lang="en-US" dirty="0" smtClean="0"/>
              <a:t>10</a:t>
            </a: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 sz="2400"/>
              <a:t>Prefix Sum</a:t>
            </a:r>
          </a:p>
        </p:txBody>
      </p:sp>
      <p:sp>
        <p:nvSpPr>
          <p:cNvPr id="173" name="Shape 17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647700" indent="-457200">
              <a:buFont typeface="Arial" panose="020B0604020202020204" pitchFamily="34" charset="0"/>
              <a:buChar char="•"/>
            </a:pPr>
            <a:r>
              <a:rPr lang="en-US" dirty="0" smtClean="0"/>
              <a:t>1  3  3  10</a:t>
            </a:r>
            <a:br>
              <a:rPr lang="en-US" dirty="0" smtClean="0"/>
            </a:br>
            <a:r>
              <a:rPr lang="en-US" dirty="0" smtClean="0"/>
              <a:t>3  10</a:t>
            </a:r>
            <a:br>
              <a:rPr lang="en-US" dirty="0" smtClean="0"/>
            </a:br>
            <a:r>
              <a:rPr lang="en-US" dirty="0" smtClean="0"/>
              <a:t>10</a:t>
            </a:r>
            <a:br>
              <a:rPr lang="en-US" dirty="0" smtClean="0"/>
            </a:br>
            <a:endParaRPr lang="en-US" dirty="0" smtClean="0"/>
          </a:p>
          <a:p>
            <a:pPr marL="647700" indent="-457200">
              <a:buFont typeface="Arial" panose="020B0604020202020204" pitchFamily="34" charset="0"/>
              <a:buChar char="•"/>
            </a:pPr>
            <a:r>
              <a:rPr lang="en-US" dirty="0" smtClean="0"/>
              <a:t>1  3  </a:t>
            </a:r>
            <a:r>
              <a:rPr lang="en-US" dirty="0"/>
              <a:t>6</a:t>
            </a:r>
            <a:r>
              <a:rPr lang="en-US" dirty="0" smtClean="0"/>
              <a:t>  10</a:t>
            </a:r>
            <a:br>
              <a:rPr lang="en-US" dirty="0" smtClean="0"/>
            </a:br>
            <a:r>
              <a:rPr lang="en-US" dirty="0" smtClean="0"/>
              <a:t>3  10</a:t>
            </a:r>
            <a:br>
              <a:rPr lang="en-US" dirty="0" smtClean="0"/>
            </a:br>
            <a:r>
              <a:rPr lang="en-US" dirty="0" smtClean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83991970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Parallel = Fast?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Concurrency simply means there is not a serializing causal dependency – things can happen in any order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Parallelism means things actually happen at the same time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Policies are sequential: there is an order of precedence for the rules in a policy. 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 smtClean="0"/>
              <a:t>Can they be evaluated in parallel (without an O(n) wait?)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Contents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Packets and Rules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Matching and Resolution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XMT</a:t>
            </a:r>
          </a:p>
          <a:p>
            <a:pPr marL="457200" lvl="0" indent="-355600" rtl="0">
              <a:lnSpc>
                <a:spcPct val="150000"/>
              </a:lnSpc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Parallel Resolution</a:t>
            </a:r>
          </a:p>
          <a:p>
            <a:pPr marL="914400" lvl="1" indent="-355600" rtl="0">
              <a:lnSpc>
                <a:spcPct val="150000"/>
              </a:lnSpc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starring Prefix-Sum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POPE and PaNeL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Packets and Rules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Decisions on packets are made based on the header values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Source and Destination address and port, protocol, etc.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These values are represented by integers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We represent a packet by a tuple of </a:t>
            </a:r>
            <a:r>
              <a:rPr lang="en" sz="2000" i="1"/>
              <a:t>d </a:t>
            </a:r>
            <a:r>
              <a:rPr lang="en" sz="2000"/>
              <a:t>integers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Each representing a field of interest, e.g. source IP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An example packet might be &lt;7, 918, 4, 5, 14&gt;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A rule consists of two components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A </a:t>
            </a:r>
            <a:r>
              <a:rPr lang="en" sz="2000" i="1"/>
              <a:t>guard: d</a:t>
            </a:r>
            <a:r>
              <a:rPr lang="en" sz="2000"/>
              <a:t> integer intervals (one for each field) 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A </a:t>
            </a:r>
            <a:r>
              <a:rPr lang="en" sz="2000" i="1"/>
              <a:t>decision</a:t>
            </a:r>
            <a:r>
              <a:rPr lang="en" sz="2000"/>
              <a:t> specifying an action to take, eg. accept, discard</a:t>
            </a:r>
          </a:p>
          <a:p>
            <a:endParaRPr lang="en"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The Matching of Packets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A rule matches a packet if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for all </a:t>
            </a:r>
            <a:r>
              <a:rPr lang="en" sz="2000" i="1"/>
              <a:t>d</a:t>
            </a:r>
            <a:r>
              <a:rPr lang="en" sz="2000"/>
              <a:t> fields, 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the  value specified by the packet lies in the corresponding interval specified in the rule. </a:t>
            </a:r>
          </a:p>
          <a:p>
            <a:endParaRPr lang="en" sz="2000"/>
          </a:p>
          <a:p>
            <a:pPr marL="457200" lvl="0" indent="-3556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For example, the rule  </a:t>
            </a:r>
            <a:br>
              <a:rPr lang="en" sz="2000"/>
            </a:br>
            <a:r>
              <a:rPr lang="en" sz="2000"/>
              <a:t>&lt;[10, 100], [0, 255]&gt; -&gt; </a:t>
            </a:r>
            <a:r>
              <a:rPr lang="en" sz="2000" i="1"/>
              <a:t>discard</a:t>
            </a:r>
            <a:r>
              <a:rPr lang="en" sz="2000"/>
              <a:t> </a:t>
            </a:r>
            <a:br>
              <a:rPr lang="en" sz="2000"/>
            </a:br>
            <a:r>
              <a:rPr lang="en" sz="2000"/>
              <a:t/>
            </a:r>
            <a:br>
              <a:rPr lang="en" sz="2000"/>
            </a:br>
            <a:r>
              <a:rPr lang="en" sz="2000"/>
              <a:t>matches the packet &lt;51, 0&gt;</a:t>
            </a:r>
            <a:br>
              <a:rPr lang="en" sz="2000"/>
            </a:br>
            <a:r>
              <a:rPr lang="en" sz="2000"/>
              <a:t/>
            </a:r>
            <a:br>
              <a:rPr lang="en" sz="2000"/>
            </a:br>
            <a:r>
              <a:rPr lang="en" sz="2000"/>
              <a:t>and not &lt;101, 0&gt;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Policies and Rule Precedence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Practical policies can be large and complex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A routing table of 10^5 rules is not unusual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These rules can overlap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When multiple rules match the same packet, which applies?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Rule precedence!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The order of rules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In practice, the order of rules is quite complex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The rule with the “best” match (the smallest specified interval) among the matching rules wins 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/>
              <a:t>To break ties, rules are ordered as follows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Static routes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Dynamic routes, in order </a:t>
            </a:r>
          </a:p>
          <a:p>
            <a:pPr marL="1371600" lvl="2" indent="-355600" rtl="0">
              <a:buClr>
                <a:schemeClr val="dk1"/>
              </a:buClr>
              <a:buSzPct val="100000"/>
              <a:buFont typeface="Arial"/>
              <a:buChar char="○"/>
            </a:pPr>
            <a:r>
              <a:rPr lang="en" sz="2000"/>
              <a:t>the usual order is EIGRP, OSPF, ISIS, RIP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/>
              <a:t>Default routes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 sz="2400"/>
              <a:t>Introducing XMT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Serial computation: von Neumann machine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/>
              <a:t>all memory accesses (from the one processor) occur at once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/>
              <a:t>an instruction, available for execution, executes immediately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Parallel computation: PRAM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/>
              <a:t>all memory accesses, from any processor, occur at once</a:t>
            </a:r>
          </a:p>
          <a:p>
            <a:pPr marL="457200" lvl="0" indent="-3556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 sz="2000" dirty="0"/>
              <a:t>XMT is a PRAM-like machine</a:t>
            </a:r>
          </a:p>
          <a:p>
            <a:pPr marL="914400" lvl="1" indent="-355600" rtl="0">
              <a:buClr>
                <a:schemeClr val="dk1"/>
              </a:buClr>
              <a:buSzPct val="100000"/>
              <a:buFont typeface="Courier New"/>
              <a:buChar char="o"/>
            </a:pPr>
            <a:r>
              <a:rPr lang="en" sz="2000" dirty="0"/>
              <a:t>many instructions, available for execution, execute immediately, in parallel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893</Words>
  <Application>Microsoft Office PowerPoint</Application>
  <PresentationFormat>On-screen Show (16:9)</PresentationFormat>
  <Paragraphs>120</Paragraphs>
  <Slides>22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Courier New</vt:lpstr>
      <vt:lpstr>simple-light</vt:lpstr>
      <vt:lpstr>POPE and PaNeL</vt:lpstr>
      <vt:lpstr>Motivation: The Bottleneck</vt:lpstr>
      <vt:lpstr>Parallel = Fast?</vt:lpstr>
      <vt:lpstr>Contents</vt:lpstr>
      <vt:lpstr>Packets and Rules</vt:lpstr>
      <vt:lpstr>The Matching of Packets</vt:lpstr>
      <vt:lpstr>Policies and Rule Precedence</vt:lpstr>
      <vt:lpstr>The order of rules</vt:lpstr>
      <vt:lpstr>Introducing XMT</vt:lpstr>
      <vt:lpstr>Why XMT?</vt:lpstr>
      <vt:lpstr>Matching Rules in Parallel</vt:lpstr>
      <vt:lpstr>The Precedence Problem!</vt:lpstr>
      <vt:lpstr>Restating the First Match problem</vt:lpstr>
      <vt:lpstr>First Match with Prefix Sums</vt:lpstr>
      <vt:lpstr>First Attempt : POPE</vt:lpstr>
      <vt:lpstr>Scaling Problems</vt:lpstr>
      <vt:lpstr>Second Attempt: PaNeL</vt:lpstr>
      <vt:lpstr>Results</vt:lpstr>
      <vt:lpstr>To Do</vt:lpstr>
      <vt:lpstr>Q &amp; A</vt:lpstr>
      <vt:lpstr>Prefix Sum</vt:lpstr>
      <vt:lpstr>Prefix Sum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 Rule Width and the unreasonable effectiveness of Policy Verification</dc:title>
  <cp:lastModifiedBy>Hrishikesh Bhattacharya</cp:lastModifiedBy>
  <cp:revision>9</cp:revision>
  <dcterms:modified xsi:type="dcterms:W3CDTF">2014-05-01T13:47:42Z</dcterms:modified>
</cp:coreProperties>
</file>