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57" r:id="rId3"/>
    <p:sldId id="262" r:id="rId4"/>
    <p:sldId id="263" r:id="rId5"/>
    <p:sldId id="264" r:id="rId6"/>
    <p:sldId id="266" r:id="rId7"/>
    <p:sldId id="267" r:id="rId8"/>
    <p:sldId id="268" r:id="rId9"/>
    <p:sldId id="265" r:id="rId10"/>
    <p:sldId id="261" r:id="rId11"/>
    <p:sldId id="259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481"/>
    <a:srgbClr val="01D8EF"/>
    <a:srgbClr val="F38C3F"/>
    <a:srgbClr val="02EEE8"/>
    <a:srgbClr val="B5540B"/>
    <a:srgbClr val="DC66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753" autoAdjust="0"/>
    <p:restoredTop sz="97993" autoAdjust="0"/>
  </p:normalViewPr>
  <p:slideViewPr>
    <p:cSldViewPr>
      <p:cViewPr>
        <p:scale>
          <a:sx n="66" d="100"/>
          <a:sy n="66" d="100"/>
        </p:scale>
        <p:origin x="-1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6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7E0F13-D3D4-4BBD-973B-2787AC45AC95}" type="datetimeFigureOut">
              <a:rPr lang="zh-CN" altLang="en-US"/>
              <a:pPr>
                <a:defRPr/>
              </a:pPr>
              <a:t>2014-4-22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31B0E0-4E32-442E-882D-310A79D7F1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DA1DBD5-2201-4F06-9F0D-2F609CD2199F}" type="datetimeFigureOut">
              <a:rPr lang="zh-CN" altLang="en-US"/>
              <a:pPr>
                <a:defRPr/>
              </a:pPr>
              <a:t>2014-4-22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644AFE-73F9-4B03-91FF-F234E87717D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 descr="mao1-1"/>
          <p:cNvSpPr>
            <a:spLocks noChangeAspect="1" noChangeArrowheads="1"/>
          </p:cNvSpPr>
          <p:nvPr userDrawn="1"/>
        </p:nvSpPr>
        <p:spPr bwMode="auto">
          <a:xfrm>
            <a:off x="8153400" y="4967288"/>
            <a:ext cx="969963" cy="9001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Rectangle 15" descr="xmy2-1"/>
          <p:cNvSpPr>
            <a:spLocks noChangeAspect="1" noChangeArrowheads="1"/>
          </p:cNvSpPr>
          <p:nvPr userDrawn="1"/>
        </p:nvSpPr>
        <p:spPr bwMode="auto">
          <a:xfrm>
            <a:off x="8153400" y="4433888"/>
            <a:ext cx="969963" cy="9001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Rectangle 16" descr="xm-1"/>
          <p:cNvSpPr>
            <a:spLocks noChangeArrowheads="1"/>
          </p:cNvSpPr>
          <p:nvPr userDrawn="1"/>
        </p:nvSpPr>
        <p:spPr bwMode="auto">
          <a:xfrm>
            <a:off x="6019800" y="5957888"/>
            <a:ext cx="1066800" cy="90011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17" descr="xue2-1"/>
          <p:cNvSpPr>
            <a:spLocks noChangeAspect="1" noChangeArrowheads="1"/>
          </p:cNvSpPr>
          <p:nvPr userDrawn="1"/>
        </p:nvSpPr>
        <p:spPr bwMode="auto">
          <a:xfrm>
            <a:off x="7134225" y="5943600"/>
            <a:ext cx="969963" cy="900113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18" descr="mao-1"/>
          <p:cNvSpPr>
            <a:spLocks noChangeAspect="1" noChangeArrowheads="1"/>
          </p:cNvSpPr>
          <p:nvPr userDrawn="1"/>
        </p:nvSpPr>
        <p:spPr bwMode="auto">
          <a:xfrm>
            <a:off x="7107238" y="4967288"/>
            <a:ext cx="969962" cy="900112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Rectangle 19" descr="xiaoxun-1"/>
          <p:cNvSpPr>
            <a:spLocks noChangeAspect="1" noChangeArrowheads="1"/>
          </p:cNvSpPr>
          <p:nvPr userDrawn="1"/>
        </p:nvSpPr>
        <p:spPr bwMode="auto">
          <a:xfrm>
            <a:off x="8153400" y="5943600"/>
            <a:ext cx="969963" cy="90011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Line 26"/>
          <p:cNvSpPr>
            <a:spLocks noChangeShapeType="1"/>
          </p:cNvSpPr>
          <p:nvPr userDrawn="1"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Line 27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Rectangle 29"/>
          <p:cNvSpPr>
            <a:spLocks noChangeArrowheads="1"/>
          </p:cNvSpPr>
          <p:nvPr userDrawn="1"/>
        </p:nvSpPr>
        <p:spPr bwMode="gray">
          <a:xfrm>
            <a:off x="0" y="0"/>
            <a:ext cx="9142413" cy="1447800"/>
          </a:xfrm>
          <a:prstGeom prst="rect">
            <a:avLst/>
          </a:prstGeom>
          <a:gradFill rotWithShape="1">
            <a:gsLst>
              <a:gs pos="0">
                <a:srgbClr val="81CFEB">
                  <a:alpha val="18999"/>
                </a:srgbClr>
              </a:gs>
              <a:gs pos="100000">
                <a:srgbClr val="FFFFFF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Line 34"/>
          <p:cNvSpPr>
            <a:spLocks noChangeShapeType="1"/>
          </p:cNvSpPr>
          <p:nvPr userDrawn="1"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1676400"/>
            <a:ext cx="7772400" cy="6858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国际会议演讲稿</a:t>
            </a:r>
            <a:endParaRPr lang="zh-CN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2667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zh-CN" altLang="en-US" dirty="0" smtClean="0"/>
              <a:t>方超</a:t>
            </a:r>
            <a:endParaRPr lang="zh-CN" altLang="en-US" dirty="0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29D47-2AC9-4E55-AB96-7C26317460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0D84-07DF-4458-B371-9C22C49595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91350" y="152400"/>
            <a:ext cx="2000250" cy="5867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84835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4CA8C-ADDD-4AB7-9EFC-6A3D9DB586F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 descr="mao1-1"/>
          <p:cNvSpPr>
            <a:spLocks noChangeAspect="1" noChangeArrowheads="1"/>
          </p:cNvSpPr>
          <p:nvPr userDrawn="1"/>
        </p:nvSpPr>
        <p:spPr bwMode="auto">
          <a:xfrm>
            <a:off x="8153400" y="4967288"/>
            <a:ext cx="969963" cy="90011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Rectangle 15" descr="xmy2-1"/>
          <p:cNvSpPr>
            <a:spLocks noChangeAspect="1" noChangeArrowheads="1"/>
          </p:cNvSpPr>
          <p:nvPr userDrawn="1"/>
        </p:nvSpPr>
        <p:spPr bwMode="auto">
          <a:xfrm>
            <a:off x="8153400" y="3976688"/>
            <a:ext cx="969963" cy="9001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Rectangle 16" descr="xm-1"/>
          <p:cNvSpPr>
            <a:spLocks noChangeArrowheads="1"/>
          </p:cNvSpPr>
          <p:nvPr userDrawn="1"/>
        </p:nvSpPr>
        <p:spPr bwMode="auto">
          <a:xfrm>
            <a:off x="6019800" y="5957888"/>
            <a:ext cx="1066800" cy="90011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17" descr="xue2-1"/>
          <p:cNvSpPr>
            <a:spLocks noChangeAspect="1" noChangeArrowheads="1"/>
          </p:cNvSpPr>
          <p:nvPr userDrawn="1"/>
        </p:nvSpPr>
        <p:spPr bwMode="auto">
          <a:xfrm>
            <a:off x="7134225" y="5943600"/>
            <a:ext cx="969963" cy="900113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18" descr="mao-1"/>
          <p:cNvSpPr>
            <a:spLocks noChangeAspect="1" noChangeArrowheads="1"/>
          </p:cNvSpPr>
          <p:nvPr userDrawn="1"/>
        </p:nvSpPr>
        <p:spPr bwMode="auto">
          <a:xfrm>
            <a:off x="7107238" y="4967288"/>
            <a:ext cx="969962" cy="900112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Rectangle 19" descr="xiaoxun-1"/>
          <p:cNvSpPr>
            <a:spLocks noChangeAspect="1" noChangeArrowheads="1"/>
          </p:cNvSpPr>
          <p:nvPr userDrawn="1"/>
        </p:nvSpPr>
        <p:spPr bwMode="auto">
          <a:xfrm>
            <a:off x="8153400" y="5943600"/>
            <a:ext cx="969963" cy="900113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222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Line 26"/>
          <p:cNvSpPr>
            <a:spLocks noChangeShapeType="1"/>
          </p:cNvSpPr>
          <p:nvPr userDrawn="1"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Line 27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Rectangle 29"/>
          <p:cNvSpPr>
            <a:spLocks noChangeArrowheads="1"/>
          </p:cNvSpPr>
          <p:nvPr userDrawn="1"/>
        </p:nvSpPr>
        <p:spPr bwMode="gray">
          <a:xfrm>
            <a:off x="0" y="0"/>
            <a:ext cx="9142413" cy="1447800"/>
          </a:xfrm>
          <a:prstGeom prst="rect">
            <a:avLst/>
          </a:prstGeom>
          <a:gradFill rotWithShape="1">
            <a:gsLst>
              <a:gs pos="0">
                <a:srgbClr val="81CFEB">
                  <a:alpha val="18999"/>
                </a:srgbClr>
              </a:gs>
              <a:gs pos="100000">
                <a:srgbClr val="FFFFFF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Line 34"/>
          <p:cNvSpPr>
            <a:spLocks noChangeShapeType="1"/>
          </p:cNvSpPr>
          <p:nvPr userDrawn="1"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29D47-2AC9-4E55-AB96-7C26317460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C7F65-9300-4CF3-94BA-1A51091153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2F550-48DB-4A03-ADB1-37234FBD2B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90600" y="838200"/>
            <a:ext cx="3924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67300" y="838200"/>
            <a:ext cx="3924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D91F6-992D-4EC8-B599-EE835EC239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5968B-78D2-4622-8058-4E5B8F706D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FFF6D-3AED-4F92-B3BC-DBDBA6F25B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DD09E-FADE-4808-9115-5FD9CD6E5A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ACD9F-1996-4FF4-A7A7-7941FC37FD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CDFB9-CCE4-4686-851B-2C3256B5231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51ppt.com.cn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55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09531C-1AFB-41FB-A04A-CC442085BC1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609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3" name="矩形 22"/>
          <p:cNvSpPr/>
          <p:nvPr userDrawn="1"/>
        </p:nvSpPr>
        <p:spPr>
          <a:xfrm>
            <a:off x="6781800" y="5410200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b="1" dirty="0">
                <a:ln w="11430">
                  <a:solidFill>
                    <a:schemeClr val="accent2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4"/>
              </a:rPr>
              <a:t>无忧</a:t>
            </a:r>
            <a:r>
              <a:rPr lang="en-US" altLang="zh-CN" b="1" dirty="0">
                <a:ln w="11430">
                  <a:solidFill>
                    <a:schemeClr val="accent2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4"/>
              </a:rPr>
              <a:t>PPT</a:t>
            </a:r>
            <a:r>
              <a:rPr lang="zh-CN" altLang="en-US" b="1" dirty="0">
                <a:ln w="11430">
                  <a:solidFill>
                    <a:schemeClr val="accent2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14"/>
              </a:rPr>
              <a:t>整理发布</a:t>
            </a:r>
            <a:endParaRPr lang="zh-CN" altLang="en-US" b="1" dirty="0">
              <a:ln w="11430">
                <a:solidFill>
                  <a:schemeClr val="accent2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矩形 24"/>
          <p:cNvSpPr/>
          <p:nvPr userDrawn="1"/>
        </p:nvSpPr>
        <p:spPr>
          <a:xfrm>
            <a:off x="6858000" y="5410200"/>
            <a:ext cx="1981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7" name="图片 26" descr="北邮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001000" y="50990"/>
            <a:ext cx="715385" cy="711010"/>
          </a:xfrm>
          <a:prstGeom prst="rect">
            <a:avLst/>
          </a:prstGeom>
        </p:spPr>
      </p:pic>
      <p:cxnSp>
        <p:nvCxnSpPr>
          <p:cNvPr id="34" name="直接连接符 33"/>
          <p:cNvCxnSpPr/>
          <p:nvPr userDrawn="1"/>
        </p:nvCxnSpPr>
        <p:spPr>
          <a:xfrm>
            <a:off x="0" y="838200"/>
            <a:ext cx="9144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等腰三角形 34"/>
          <p:cNvSpPr/>
          <p:nvPr userDrawn="1"/>
        </p:nvSpPr>
        <p:spPr>
          <a:xfrm rot="5400000">
            <a:off x="190500" y="6515100"/>
            <a:ext cx="228600" cy="152400"/>
          </a:xfrm>
          <a:prstGeom prst="triangle">
            <a:avLst/>
          </a:prstGeom>
          <a:solidFill>
            <a:srgbClr val="02E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华文中宋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华文中宋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华文中宋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华文中宋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华文中宋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华文中宋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华文中宋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Verdana" pitchFamily="34" charset="0"/>
          <a:ea typeface="Arial Unicode MS" pitchFamily="34" charset="-122"/>
          <a:cs typeface="Arial Unicode MS" pitchFamily="34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Verdana" pitchFamily="34" charset="0"/>
          <a:ea typeface="Arial Unicode MS" pitchFamily="34" charset="-122"/>
          <a:cs typeface="Arial Unicode MS" pitchFamily="34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  <a:ea typeface="Arial Unicode MS" pitchFamily="34" charset="-122"/>
          <a:cs typeface="Arial Unicode MS" pitchFamily="34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  <a:ea typeface="Arial Unicode MS" pitchFamily="34" charset="-122"/>
          <a:cs typeface="Arial Unicode MS" pitchFamily="34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  <a:ea typeface="Arial Unicode MS" pitchFamily="34" charset="-122"/>
          <a:cs typeface="Arial Unicode MS" pitchFamily="34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3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Energy-Efficient Distributed In-Network Caching for Content-Centric Networks</a:t>
            </a:r>
            <a:endParaRPr lang="zh-CN" altLang="en-US" dirty="0" smtClean="0"/>
          </a:p>
        </p:txBody>
      </p:sp>
      <p:sp>
        <p:nvSpPr>
          <p:cNvPr id="4" name="标题 3"/>
          <p:cNvSpPr txBox="1">
            <a:spLocks/>
          </p:cNvSpPr>
          <p:nvPr/>
        </p:nvSpPr>
        <p:spPr bwMode="auto">
          <a:xfrm>
            <a:off x="685800" y="1524000"/>
            <a:ext cx="7772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/>
            <a:endParaRPr lang="en-US" altLang="zh-CN" b="1" kern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 eaLnBrk="0" hangingPunct="0"/>
            <a:endParaRPr lang="en-US" altLang="zh-CN" b="1" kern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 eaLnBrk="0" hangingPunct="0"/>
            <a:r>
              <a:rPr lang="en-US" altLang="zh-CN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Chao Fang, F. Richard Yu, Tao Huang, Jiang Li, </a:t>
            </a:r>
            <a:r>
              <a:rPr lang="en-US" altLang="zh-CN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Yunjie</a:t>
            </a:r>
            <a:r>
              <a:rPr lang="en-US" altLang="zh-CN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 Liu</a:t>
            </a:r>
          </a:p>
          <a:p>
            <a:pPr lvl="0" algn="ctr" eaLnBrk="0" hangingPunct="0"/>
            <a:r>
              <a:rPr lang="en-US" altLang="zh-CN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Beijing University of Posts and Telecommunications, P. </a:t>
            </a:r>
            <a:r>
              <a:rPr lang="en-US" altLang="zh-CN" kern="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R.China</a:t>
            </a:r>
            <a:endParaRPr lang="en-US" altLang="zh-CN" kern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 eaLnBrk="0" hangingPunct="0"/>
            <a:r>
              <a:rPr lang="en-US" altLang="zh-CN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Carleton University, Ottawa, ON, Canada</a:t>
            </a:r>
          </a:p>
          <a:p>
            <a:pPr lvl="0" algn="ctr" eaLnBrk="0" hangingPunct="0"/>
            <a:endParaRPr lang="en-US" altLang="zh-CN" kern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 eaLnBrk="0" hangingPunct="0"/>
            <a:r>
              <a:rPr lang="en-US" altLang="zh-CN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Presenter: Chao Fang </a:t>
            </a:r>
          </a:p>
          <a:p>
            <a:pPr lvl="0" algn="ctr" eaLnBrk="0" hangingPunct="0"/>
            <a:r>
              <a:rPr lang="en-US" altLang="zh-CN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Email: fangchao.bupt@gmail.com</a:t>
            </a:r>
          </a:p>
          <a:p>
            <a:pPr lvl="0" algn="ctr" eaLnBrk="0" hangingPunct="0"/>
            <a:r>
              <a:rPr lang="en-US" altLang="zh-CN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Date: April 28,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Ajidnnd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76400"/>
            <a:ext cx="68770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6096000" cy="6858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Verdana" pitchFamily="34" charset="0"/>
              </a:rPr>
              <a:t>Outline</a:t>
            </a: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gray">
          <a:xfrm rot="16200000">
            <a:off x="1712910" y="906462"/>
            <a:ext cx="498475" cy="1549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gray">
          <a:xfrm rot="16200000">
            <a:off x="4030661" y="-828676"/>
            <a:ext cx="582612" cy="501491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gray">
          <a:xfrm>
            <a:off x="1187448" y="1477961"/>
            <a:ext cx="564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 </a:t>
            </a:r>
            <a:r>
              <a:rPr kumimoji="1"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1.      Introduction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gray">
          <a:xfrm rot="16200000">
            <a:off x="1712910" y="1924049"/>
            <a:ext cx="498475" cy="1549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gray">
          <a:xfrm rot="16200000">
            <a:off x="4030660" y="188912"/>
            <a:ext cx="582613" cy="501491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gray">
          <a:xfrm>
            <a:off x="1187448" y="2497136"/>
            <a:ext cx="564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 </a:t>
            </a:r>
            <a:r>
              <a:rPr kumimoji="1"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2.      </a:t>
            </a:r>
            <a:r>
              <a:rPr kumimoji="1"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System Model</a:t>
            </a:r>
            <a:endParaRPr kumimoji="1"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25" name="AutoShape 10"/>
          <p:cNvSpPr>
            <a:spLocks noChangeArrowheads="1"/>
          </p:cNvSpPr>
          <p:nvPr/>
        </p:nvSpPr>
        <p:spPr bwMode="gray">
          <a:xfrm rot="16200000">
            <a:off x="1712910" y="2944812"/>
            <a:ext cx="498475" cy="1549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gray">
          <a:xfrm rot="16200000">
            <a:off x="4540250" y="700086"/>
            <a:ext cx="582612" cy="603408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gray">
          <a:xfrm>
            <a:off x="1187448" y="3517899"/>
            <a:ext cx="66611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latinLnBrk="1" hangingPunct="1"/>
            <a:r>
              <a:rPr kumimoji="1"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 </a:t>
            </a:r>
            <a:r>
              <a:rPr kumimoji="1"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3.      </a:t>
            </a:r>
            <a:r>
              <a:rPr kumimoji="1"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Energy Consumption Problem Formulation</a:t>
            </a:r>
            <a:endParaRPr kumimoji="1"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gray">
          <a:xfrm rot="16200000">
            <a:off x="1712910" y="3965574"/>
            <a:ext cx="498475" cy="1549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gray">
          <a:xfrm rot="16200000">
            <a:off x="4030660" y="2230437"/>
            <a:ext cx="582613" cy="501491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gray">
          <a:xfrm>
            <a:off x="1187448" y="4538661"/>
            <a:ext cx="5641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 </a:t>
            </a:r>
            <a:r>
              <a:rPr kumimoji="1"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4.      </a:t>
            </a:r>
            <a:r>
              <a:rPr kumimoji="1"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Non-cooperative Game Solution</a:t>
            </a:r>
            <a:endParaRPr kumimoji="1"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굴림" pitchFamily="34" charset="-127"/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gray">
          <a:xfrm rot="16200000">
            <a:off x="1744661" y="5005388"/>
            <a:ext cx="498475" cy="15494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AutoShape 14"/>
          <p:cNvSpPr>
            <a:spLocks noChangeArrowheads="1"/>
          </p:cNvSpPr>
          <p:nvPr/>
        </p:nvSpPr>
        <p:spPr bwMode="gray">
          <a:xfrm rot="16200000">
            <a:off x="4062411" y="3270251"/>
            <a:ext cx="582613" cy="5014912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gray">
          <a:xfrm>
            <a:off x="1219199" y="5578475"/>
            <a:ext cx="5641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latinLnBrk="1" hangingPunct="1"/>
            <a:r>
              <a:rPr kumimoji="1"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 </a:t>
            </a:r>
            <a:r>
              <a:rPr kumimoji="1"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굴림" pitchFamily="34" charset="-127"/>
              </a:rPr>
              <a:t>5.      Simulation Results and Conclusions</a:t>
            </a:r>
            <a:endParaRPr kumimoji="1"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1. 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 explosive increase of network traffic</a:t>
            </a:r>
          </a:p>
          <a:p>
            <a:r>
              <a:rPr lang="en-US" altLang="zh-CN" sz="2000" dirty="0" smtClean="0"/>
              <a:t>There are </a:t>
            </a:r>
            <a:r>
              <a:rPr lang="en-US" altLang="zh-CN" sz="2000" dirty="0" smtClean="0"/>
              <a:t>some limits in application-specific </a:t>
            </a:r>
            <a:r>
              <a:rPr lang="en-US" altLang="zh-CN" sz="2000" dirty="0" smtClean="0"/>
              <a:t>solutions (P2P, CDN)</a:t>
            </a:r>
          </a:p>
          <a:p>
            <a:r>
              <a:rPr lang="en-US" altLang="zh-CN" sz="2000" dirty="0" smtClean="0"/>
              <a:t>CCN architecture and its major feature is in-network caching</a:t>
            </a:r>
          </a:p>
          <a:p>
            <a:r>
              <a:rPr lang="en-US" altLang="zh-CN" sz="2000" dirty="0" smtClean="0"/>
              <a:t>Energy consumption </a:t>
            </a:r>
            <a:r>
              <a:rPr lang="en-US" altLang="zh-CN" sz="2000" dirty="0" smtClean="0"/>
              <a:t>aspect in </a:t>
            </a:r>
            <a:r>
              <a:rPr lang="en-US" altLang="zh-CN" sz="2000" dirty="0" smtClean="0"/>
              <a:t>CCN </a:t>
            </a:r>
            <a:r>
              <a:rPr lang="en-US" altLang="zh-CN" sz="2000" dirty="0" smtClean="0"/>
              <a:t>is largely ignored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5207000" y="2989263"/>
            <a:ext cx="2849563" cy="2752725"/>
          </a:xfrm>
          <a:prstGeom prst="roundRect">
            <a:avLst>
              <a:gd name="adj" fmla="val 8014"/>
            </a:avLst>
          </a:prstGeom>
          <a:solidFill>
            <a:srgbClr val="FFFFFF"/>
          </a:solidFill>
          <a:ln w="28575">
            <a:solidFill>
              <a:srgbClr val="B5540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5270500" y="3054350"/>
            <a:ext cx="2703513" cy="2611438"/>
          </a:xfrm>
          <a:prstGeom prst="roundRect">
            <a:avLst>
              <a:gd name="adj" fmla="val 7912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73138" y="2425700"/>
            <a:ext cx="2857500" cy="466725"/>
            <a:chOff x="752" y="1413"/>
            <a:chExt cx="1321" cy="294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181600" y="2425700"/>
            <a:ext cx="2857500" cy="466725"/>
            <a:chOff x="3623" y="1413"/>
            <a:chExt cx="1321" cy="294"/>
          </a:xfrm>
          <a:solidFill>
            <a:srgbClr val="DC660E"/>
          </a:solidFill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973138" y="2989263"/>
            <a:ext cx="2849562" cy="2713037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white">
          <a:xfrm>
            <a:off x="1250950" y="2451100"/>
            <a:ext cx="2238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dirty="0" err="1" smtClean="0">
                <a:solidFill>
                  <a:srgbClr val="F8F8F8"/>
                </a:solidFill>
                <a:ea typeface="宋体" pitchFamily="2" charset="-122"/>
                <a:cs typeface="Arial" pitchFamily="34" charset="0"/>
              </a:rPr>
              <a:t>Backgroud</a:t>
            </a:r>
            <a:endParaRPr lang="en-US" altLang="zh-CN" sz="2000" dirty="0">
              <a:solidFill>
                <a:srgbClr val="F8F8F8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white">
          <a:xfrm>
            <a:off x="5513388" y="2451100"/>
            <a:ext cx="2238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F8F8F8"/>
                </a:solidFill>
                <a:ea typeface="宋体" pitchFamily="2" charset="-122"/>
                <a:cs typeface="Arial" pitchFamily="34" charset="0"/>
              </a:rPr>
              <a:t>Research Work</a:t>
            </a:r>
            <a:endParaRPr lang="en-US" altLang="zh-CN" sz="2000" dirty="0">
              <a:solidFill>
                <a:srgbClr val="F8F8F8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blackGray">
          <a:xfrm rot="10806395" flipH="1" flipV="1">
            <a:off x="3905250" y="3533775"/>
            <a:ext cx="1293813" cy="755650"/>
          </a:xfrm>
          <a:prstGeom prst="rightArrow">
            <a:avLst>
              <a:gd name="adj1" fmla="val 46509"/>
              <a:gd name="adj2" fmla="val 3762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  <a:alpha val="0"/>
                </a:schemeClr>
              </a:gs>
              <a:gs pos="100000">
                <a:schemeClr val="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black">
          <a:xfrm>
            <a:off x="5449888" y="3130550"/>
            <a:ext cx="2246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pitchFamily="34" charset="0"/>
              <a:buNone/>
            </a:pPr>
            <a:r>
              <a:rPr lang="en-US" altLang="zh-CN" sz="1600" dirty="0">
                <a:solidFill>
                  <a:srgbClr val="B5540B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600" dirty="0">
                <a:solidFill>
                  <a:srgbClr val="DC660E"/>
                </a:solidFill>
                <a:ea typeface="宋体" pitchFamily="2" charset="-122"/>
                <a:cs typeface="Arial" pitchFamily="34" charset="0"/>
              </a:rPr>
              <a:t>Contents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black">
          <a:xfrm>
            <a:off x="5438775" y="4410075"/>
            <a:ext cx="224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pitchFamily="34" charset="0"/>
              <a:buNone/>
            </a:pPr>
            <a:r>
              <a:rPr lang="en-US" altLang="zh-CN" sz="1600" dirty="0">
                <a:solidFill>
                  <a:srgbClr val="F38C3F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600" dirty="0">
                <a:solidFill>
                  <a:srgbClr val="DC660E"/>
                </a:solidFill>
                <a:ea typeface="宋体" pitchFamily="2" charset="-122"/>
                <a:cs typeface="Arial" pitchFamily="34" charset="0"/>
              </a:rPr>
              <a:t>Contents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gray">
          <a:xfrm>
            <a:off x="5580063" y="3435350"/>
            <a:ext cx="2514600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1400" b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5580063" y="4656138"/>
            <a:ext cx="2514600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1400" b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ThemeGallery is a Design Digital Content &amp; Contents mall developed by Guild Design Inc.</a:t>
            </a: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5338763" y="3200400"/>
            <a:ext cx="168275" cy="168275"/>
            <a:chOff x="2928" y="2208"/>
            <a:chExt cx="262" cy="262"/>
          </a:xfrm>
          <a:solidFill>
            <a:srgbClr val="DC660E"/>
          </a:solidFill>
        </p:grpSpPr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5338763" y="4491038"/>
            <a:ext cx="168275" cy="168275"/>
            <a:chOff x="2928" y="2208"/>
            <a:chExt cx="262" cy="262"/>
          </a:xfrm>
          <a:solidFill>
            <a:srgbClr val="DC660E"/>
          </a:solidFill>
        </p:grpSpPr>
        <p:sp>
          <p:nvSpPr>
            <p:cNvPr id="25" name="Oval 2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" name="Text Box 27"/>
          <p:cNvSpPr txBox="1">
            <a:spLocks noChangeArrowheads="1"/>
          </p:cNvSpPr>
          <p:nvPr/>
        </p:nvSpPr>
        <p:spPr bwMode="gray">
          <a:xfrm>
            <a:off x="1125538" y="4979988"/>
            <a:ext cx="2632075" cy="496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Description of the contents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Description of the contents</a:t>
            </a: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gray">
          <a:xfrm>
            <a:off x="1049338" y="3216275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gray">
          <a:xfrm>
            <a:off x="1049338" y="3800475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gray">
          <a:xfrm>
            <a:off x="1049338" y="4360863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gray">
          <a:xfrm>
            <a:off x="1066800" y="3289300"/>
            <a:ext cx="2709268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Explosive increase of IP traffic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gray">
          <a:xfrm>
            <a:off x="1066800" y="3873500"/>
            <a:ext cx="2646622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A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pplication-specific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solutions 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gray">
          <a:xfrm>
            <a:off x="1066800" y="4432300"/>
            <a:ext cx="2515432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Content-Centric Networking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4" name="AutoShape 34"/>
          <p:cNvSpPr>
            <a:spLocks noChangeArrowheads="1"/>
          </p:cNvSpPr>
          <p:nvPr/>
        </p:nvSpPr>
        <p:spPr bwMode="blackGray">
          <a:xfrm rot="10793605" flipV="1">
            <a:off x="3810000" y="4140200"/>
            <a:ext cx="1296988" cy="755650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black">
          <a:xfrm>
            <a:off x="914400" y="1600200"/>
            <a:ext cx="5867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altLang="zh-CN" dirty="0" err="1">
                <a:ea typeface="宋体" pitchFamily="2" charset="-122"/>
                <a:cs typeface="Arial" pitchFamily="34" charset="0"/>
              </a:rPr>
              <a:t>ThemeGallery</a:t>
            </a:r>
            <a:r>
              <a:rPr lang="en-US" altLang="zh-CN" dirty="0">
                <a:ea typeface="宋体" pitchFamily="2" charset="-122"/>
                <a:cs typeface="Arial" pitchFamily="34" charset="0"/>
              </a:rPr>
              <a:t> is a Design Digital Content &amp; Contents mall developed by Guild Design Inc.</a:t>
            </a: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896938" y="5867400"/>
            <a:ext cx="26148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altLang="zh-CN" sz="1600" dirty="0">
                <a:ea typeface="宋体" pitchFamily="2" charset="-122"/>
                <a:cs typeface="Arial" pitchFamily="34" charset="0"/>
              </a:rPr>
              <a:t>Description of the contents</a:t>
            </a: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5257800" y="5867400"/>
            <a:ext cx="281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 algn="l"/>
            <a:r>
              <a:rPr lang="en-US" altLang="zh-CN" sz="1600" dirty="0">
                <a:ea typeface="宋体" pitchFamily="2" charset="-122"/>
                <a:cs typeface="Arial" pitchFamily="34" charset="0"/>
              </a:rPr>
              <a:t>Description of the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5207000" y="1819275"/>
            <a:ext cx="2849563" cy="2752725"/>
          </a:xfrm>
          <a:prstGeom prst="roundRect">
            <a:avLst>
              <a:gd name="adj" fmla="val 8014"/>
            </a:avLst>
          </a:prstGeom>
          <a:solidFill>
            <a:srgbClr val="FFFFFF"/>
          </a:solidFill>
          <a:ln w="28575">
            <a:solidFill>
              <a:srgbClr val="B5540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5270500" y="1884362"/>
            <a:ext cx="2703513" cy="2611438"/>
          </a:xfrm>
          <a:prstGeom prst="roundRect">
            <a:avLst>
              <a:gd name="adj" fmla="val 7912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73138" y="914400"/>
            <a:ext cx="2857500" cy="466725"/>
            <a:chOff x="752" y="1413"/>
            <a:chExt cx="1321" cy="294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181600" y="1255712"/>
            <a:ext cx="2857500" cy="466725"/>
            <a:chOff x="3623" y="1413"/>
            <a:chExt cx="1321" cy="294"/>
          </a:xfrm>
          <a:solidFill>
            <a:srgbClr val="DC660E"/>
          </a:solidFill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973138" y="1477963"/>
            <a:ext cx="2849562" cy="5380037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white">
          <a:xfrm>
            <a:off x="1250950" y="939800"/>
            <a:ext cx="2238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F8F8F8"/>
                </a:solidFill>
                <a:ea typeface="宋体" pitchFamily="2" charset="-122"/>
                <a:cs typeface="Arial" pitchFamily="34" charset="0"/>
              </a:rPr>
              <a:t>Background</a:t>
            </a:r>
            <a:endParaRPr lang="en-US" altLang="zh-CN" sz="2000" dirty="0">
              <a:solidFill>
                <a:srgbClr val="F8F8F8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white">
          <a:xfrm>
            <a:off x="5513388" y="1281112"/>
            <a:ext cx="2238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F8F8F8"/>
                </a:solidFill>
                <a:ea typeface="宋体" pitchFamily="2" charset="-122"/>
                <a:cs typeface="Arial" pitchFamily="34" charset="0"/>
              </a:rPr>
              <a:t>Research Work</a:t>
            </a:r>
            <a:endParaRPr lang="en-US" altLang="zh-CN" sz="2000" dirty="0">
              <a:solidFill>
                <a:srgbClr val="F8F8F8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blackGray">
          <a:xfrm rot="10806395" flipH="1" flipV="1">
            <a:off x="3905250" y="2363787"/>
            <a:ext cx="1293813" cy="755650"/>
          </a:xfrm>
          <a:prstGeom prst="rightArrow">
            <a:avLst>
              <a:gd name="adj1" fmla="val 46509"/>
              <a:gd name="adj2" fmla="val 3762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  <a:alpha val="0"/>
                </a:schemeClr>
              </a:gs>
              <a:gs pos="100000">
                <a:schemeClr val="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black">
          <a:xfrm>
            <a:off x="5449888" y="1960562"/>
            <a:ext cx="2246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pitchFamily="34" charset="0"/>
              <a:buNone/>
            </a:pPr>
            <a:r>
              <a:rPr lang="en-US" altLang="zh-CN" sz="1600" dirty="0">
                <a:solidFill>
                  <a:srgbClr val="B5540B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600" dirty="0">
                <a:solidFill>
                  <a:srgbClr val="DC660E"/>
                </a:solidFill>
                <a:ea typeface="宋体" pitchFamily="2" charset="-122"/>
                <a:cs typeface="Arial" pitchFamily="34" charset="0"/>
              </a:rPr>
              <a:t>Contents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black">
          <a:xfrm>
            <a:off x="5438775" y="3240087"/>
            <a:ext cx="224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pitchFamily="34" charset="0"/>
              <a:buNone/>
            </a:pPr>
            <a:r>
              <a:rPr lang="en-US" altLang="zh-CN" sz="1600" dirty="0">
                <a:solidFill>
                  <a:srgbClr val="F38C3F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600" dirty="0">
                <a:solidFill>
                  <a:srgbClr val="DC660E"/>
                </a:solidFill>
                <a:ea typeface="宋体" pitchFamily="2" charset="-122"/>
                <a:cs typeface="Arial" pitchFamily="34" charset="0"/>
              </a:rPr>
              <a:t>Contents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gray">
          <a:xfrm>
            <a:off x="5580063" y="2265362"/>
            <a:ext cx="2514600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1400" b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ThemeGallery is a Design Digital Content &amp; Contents mall developed by Guild Design Inc.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5580063" y="3486150"/>
            <a:ext cx="2514600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1400" b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ThemeGallery is a Design Digital Content &amp; Contents mall developed by Guild Design Inc.</a:t>
            </a: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5338763" y="2030412"/>
            <a:ext cx="168275" cy="168275"/>
            <a:chOff x="2928" y="2208"/>
            <a:chExt cx="262" cy="262"/>
          </a:xfrm>
          <a:solidFill>
            <a:srgbClr val="DC660E"/>
          </a:solidFill>
        </p:grpSpPr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5338763" y="3321050"/>
            <a:ext cx="168275" cy="168275"/>
            <a:chOff x="2928" y="2208"/>
            <a:chExt cx="262" cy="262"/>
          </a:xfrm>
          <a:solidFill>
            <a:srgbClr val="DC660E"/>
          </a:solidFill>
        </p:grpSpPr>
        <p:sp>
          <p:nvSpPr>
            <p:cNvPr id="25" name="Oval 2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" name="Text Box 27"/>
          <p:cNvSpPr txBox="1">
            <a:spLocks noChangeArrowheads="1"/>
          </p:cNvSpPr>
          <p:nvPr/>
        </p:nvSpPr>
        <p:spPr bwMode="gray">
          <a:xfrm>
            <a:off x="1125538" y="6638925"/>
            <a:ext cx="2632075" cy="9110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Distributed architecture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In-network caching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 Energy consumption aspect in CCN is largely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ignored</a:t>
            </a:r>
            <a:endParaRPr lang="en-US" altLang="zh-CN" sz="1400" dirty="0" smtClean="0">
              <a:solidFill>
                <a:srgbClr val="1C1C1C"/>
              </a:solidFill>
              <a:cs typeface="Arial" pitchFamily="34" charset="0"/>
            </a:endParaRP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gray">
          <a:xfrm>
            <a:off x="1049338" y="1704975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gray">
          <a:xfrm>
            <a:off x="1049338" y="4002088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gray">
          <a:xfrm>
            <a:off x="1049338" y="6019800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gray">
          <a:xfrm>
            <a:off x="1066800" y="1778000"/>
            <a:ext cx="2709268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Explosive increase of IP traffic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gray">
          <a:xfrm>
            <a:off x="1066800" y="4075113"/>
            <a:ext cx="2646622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A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pplication-specific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solutions 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gray">
          <a:xfrm>
            <a:off x="1066800" y="6091237"/>
            <a:ext cx="2515432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Content-Centric Networking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4" name="AutoShape 34"/>
          <p:cNvSpPr>
            <a:spLocks noChangeArrowheads="1"/>
          </p:cNvSpPr>
          <p:nvPr/>
        </p:nvSpPr>
        <p:spPr bwMode="blackGray">
          <a:xfrm rot="10793605" flipV="1">
            <a:off x="3810000" y="2970212"/>
            <a:ext cx="1296988" cy="755650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gray">
          <a:xfrm>
            <a:off x="1143000" y="2249488"/>
            <a:ext cx="2632075" cy="15573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G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lobal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IP traffic has increased more than fourfold in the past five years, and will grow threefold by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2017.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 Current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Internet, originally conceived to enable communication between machines, lacks natural support for content distribution.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gray">
          <a:xfrm>
            <a:off x="1101725" y="4572001"/>
            <a:ext cx="2632075" cy="14065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P2P: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lack incentives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for peers to share their resources, and the robustness of the system against peer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churn.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CDN: deployed as an overlay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service,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due to lack of the storage capability at individual routers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5207000" y="1819275"/>
            <a:ext cx="2849563" cy="4657725"/>
          </a:xfrm>
          <a:prstGeom prst="roundRect">
            <a:avLst>
              <a:gd name="adj" fmla="val 8014"/>
            </a:avLst>
          </a:prstGeom>
          <a:solidFill>
            <a:srgbClr val="FFFFFF"/>
          </a:solidFill>
          <a:ln w="28575">
            <a:solidFill>
              <a:srgbClr val="B5540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5270500" y="1884362"/>
            <a:ext cx="2703513" cy="2611438"/>
          </a:xfrm>
          <a:prstGeom prst="roundRect">
            <a:avLst>
              <a:gd name="adj" fmla="val 7912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73138" y="914400"/>
            <a:ext cx="2857500" cy="466725"/>
            <a:chOff x="752" y="1413"/>
            <a:chExt cx="1321" cy="294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181600" y="1255712"/>
            <a:ext cx="2857500" cy="466725"/>
            <a:chOff x="3623" y="1413"/>
            <a:chExt cx="1321" cy="294"/>
          </a:xfrm>
          <a:solidFill>
            <a:srgbClr val="DC660E"/>
          </a:solidFill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990600" y="1706563"/>
            <a:ext cx="2849562" cy="4999037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white">
          <a:xfrm>
            <a:off x="1250950" y="939800"/>
            <a:ext cx="2238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F8F8F8"/>
                </a:solidFill>
                <a:ea typeface="宋体" pitchFamily="2" charset="-122"/>
                <a:cs typeface="Arial" pitchFamily="34" charset="0"/>
              </a:rPr>
              <a:t>Background</a:t>
            </a:r>
            <a:endParaRPr lang="en-US" altLang="zh-CN" sz="2000" dirty="0">
              <a:solidFill>
                <a:srgbClr val="F8F8F8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white">
          <a:xfrm>
            <a:off x="5513388" y="1281112"/>
            <a:ext cx="2238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F8F8F8"/>
                </a:solidFill>
                <a:ea typeface="宋体" pitchFamily="2" charset="-122"/>
                <a:cs typeface="Arial" pitchFamily="34" charset="0"/>
              </a:rPr>
              <a:t>Research Work</a:t>
            </a:r>
            <a:endParaRPr lang="en-US" altLang="zh-CN" sz="2000" dirty="0">
              <a:solidFill>
                <a:srgbClr val="F8F8F8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blackGray">
          <a:xfrm rot="10806395" flipH="1" flipV="1">
            <a:off x="3905250" y="2363787"/>
            <a:ext cx="1293813" cy="755650"/>
          </a:xfrm>
          <a:prstGeom prst="rightArrow">
            <a:avLst>
              <a:gd name="adj1" fmla="val 46509"/>
              <a:gd name="adj2" fmla="val 3762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  <a:alpha val="0"/>
                </a:schemeClr>
              </a:gs>
              <a:gs pos="100000">
                <a:schemeClr val="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black">
          <a:xfrm>
            <a:off x="5449888" y="1960562"/>
            <a:ext cx="2246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pitchFamily="34" charset="0"/>
              <a:buNone/>
            </a:pPr>
            <a:r>
              <a:rPr lang="en-US" altLang="zh-CN" sz="1600" dirty="0">
                <a:solidFill>
                  <a:srgbClr val="B5540B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600" dirty="0" smtClean="0">
                <a:solidFill>
                  <a:srgbClr val="DC660E"/>
                </a:solidFill>
                <a:ea typeface="宋体" pitchFamily="2" charset="-122"/>
                <a:cs typeface="Arial" pitchFamily="34" charset="0"/>
              </a:rPr>
              <a:t>Objective</a:t>
            </a:r>
            <a:endParaRPr lang="en-US" altLang="zh-CN" sz="1600" dirty="0">
              <a:solidFill>
                <a:srgbClr val="DC660E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black">
          <a:xfrm>
            <a:off x="5438775" y="3240087"/>
            <a:ext cx="224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pitchFamily="34" charset="0"/>
              <a:buNone/>
            </a:pPr>
            <a:r>
              <a:rPr lang="en-US" altLang="zh-CN" sz="1600" dirty="0">
                <a:solidFill>
                  <a:srgbClr val="F38C3F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600" dirty="0" smtClean="0">
                <a:solidFill>
                  <a:srgbClr val="DC660E"/>
                </a:solidFill>
                <a:cs typeface="Arial" pitchFamily="34" charset="0"/>
              </a:rPr>
              <a:t>Requirements</a:t>
            </a:r>
            <a:endParaRPr lang="en-US" altLang="zh-CN" sz="1600" dirty="0">
              <a:solidFill>
                <a:srgbClr val="DC660E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gray">
          <a:xfrm>
            <a:off x="5580063" y="2265362"/>
            <a:ext cx="25146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Design an energy-efficient distributed in-network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caching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scheme.</a:t>
            </a:r>
            <a:endParaRPr lang="en-US" altLang="zh-CN" sz="1400" b="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5580063" y="3486150"/>
            <a:ext cx="25146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 Each node makes local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caching decisions considering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both caching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energy consumption and transport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energy consumption.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zh-CN" sz="1400" b="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b="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Encourage each node to cache more contents</a:t>
            </a:r>
            <a:endParaRPr lang="en-US" altLang="zh-CN" sz="1400" b="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5338763" y="2030412"/>
            <a:ext cx="168275" cy="168275"/>
            <a:chOff x="2928" y="2208"/>
            <a:chExt cx="262" cy="262"/>
          </a:xfrm>
          <a:solidFill>
            <a:srgbClr val="DC660E"/>
          </a:solidFill>
        </p:grpSpPr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5338763" y="3321050"/>
            <a:ext cx="168275" cy="168275"/>
            <a:chOff x="2928" y="2208"/>
            <a:chExt cx="262" cy="262"/>
          </a:xfrm>
          <a:solidFill>
            <a:srgbClr val="DC660E"/>
          </a:solidFill>
        </p:grpSpPr>
        <p:sp>
          <p:nvSpPr>
            <p:cNvPr id="25" name="Oval 2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" name="Text Box 27"/>
          <p:cNvSpPr txBox="1">
            <a:spLocks noChangeArrowheads="1"/>
          </p:cNvSpPr>
          <p:nvPr/>
        </p:nvSpPr>
        <p:spPr bwMode="gray">
          <a:xfrm>
            <a:off x="1177925" y="5715000"/>
            <a:ext cx="2632075" cy="12126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Distributed architecture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in which the routers are </a:t>
            </a:r>
            <a:r>
              <a:rPr lang="en-US" altLang="zh-CN" sz="1400" dirty="0" err="1" smtClean="0">
                <a:solidFill>
                  <a:srgbClr val="1C1C1C"/>
                </a:solidFill>
                <a:cs typeface="Arial" pitchFamily="34" charset="0"/>
              </a:rPr>
              <a:t>selfinterested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 in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nature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In-network caching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 Energy consumption aspect in CCN is largely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ignored</a:t>
            </a:r>
            <a:endParaRPr lang="en-US" altLang="zh-CN" sz="1400" dirty="0" smtClean="0">
              <a:solidFill>
                <a:srgbClr val="1C1C1C"/>
              </a:solidFill>
              <a:cs typeface="Arial" pitchFamily="34" charset="0"/>
            </a:endParaRP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gray">
          <a:xfrm>
            <a:off x="1049338" y="1704975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gray">
          <a:xfrm>
            <a:off x="1049338" y="3048000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gray">
          <a:xfrm>
            <a:off x="1049338" y="5175456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gray">
          <a:xfrm>
            <a:off x="1066800" y="1778000"/>
            <a:ext cx="2709268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Explosive increase of IP traffic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gray">
          <a:xfrm>
            <a:off x="1066800" y="3121025"/>
            <a:ext cx="2646622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A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pplication-specific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solutions 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gray">
          <a:xfrm>
            <a:off x="1066800" y="5246893"/>
            <a:ext cx="2515432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Content-Centric Networking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4" name="AutoShape 34"/>
          <p:cNvSpPr>
            <a:spLocks noChangeArrowheads="1"/>
          </p:cNvSpPr>
          <p:nvPr/>
        </p:nvSpPr>
        <p:spPr bwMode="blackGray">
          <a:xfrm rot="10793605" flipV="1">
            <a:off x="3810000" y="2970212"/>
            <a:ext cx="1296988" cy="755650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gray">
          <a:xfrm>
            <a:off x="1143000" y="2249488"/>
            <a:ext cx="2632075" cy="6987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G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lobal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IP traffic has increased more than fourfold in the past five years, and will grow threefold by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2017.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gray">
          <a:xfrm>
            <a:off x="1177925" y="3617913"/>
            <a:ext cx="2632075" cy="15573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P2P: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lack incentives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for peers to share their resources, and reduce content availability and distribution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efficiency due to peer churn.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CDN: deployed as an overlay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service,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due to lack of the storage capability at individual routers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5207000" y="1819275"/>
            <a:ext cx="2849563" cy="4657725"/>
          </a:xfrm>
          <a:prstGeom prst="roundRect">
            <a:avLst>
              <a:gd name="adj" fmla="val 8014"/>
            </a:avLst>
          </a:prstGeom>
          <a:solidFill>
            <a:srgbClr val="FFFFFF"/>
          </a:solidFill>
          <a:ln w="28575">
            <a:solidFill>
              <a:srgbClr val="B5540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5270500" y="1884362"/>
            <a:ext cx="2703513" cy="2611438"/>
          </a:xfrm>
          <a:prstGeom prst="roundRect">
            <a:avLst>
              <a:gd name="adj" fmla="val 7912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73138" y="914400"/>
            <a:ext cx="2857500" cy="466725"/>
            <a:chOff x="752" y="1413"/>
            <a:chExt cx="1321" cy="294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752" y="1413"/>
              <a:ext cx="1321" cy="29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9216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gray">
            <a:xfrm flipH="1">
              <a:off x="2007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766" y="1457"/>
              <a:ext cx="59" cy="204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181600" y="1255712"/>
            <a:ext cx="2857500" cy="466725"/>
            <a:chOff x="3623" y="1413"/>
            <a:chExt cx="1321" cy="294"/>
          </a:xfrm>
          <a:solidFill>
            <a:srgbClr val="DC660E"/>
          </a:solidFill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3623" y="1413"/>
              <a:ext cx="1321" cy="294"/>
            </a:xfrm>
            <a:prstGeom prst="roundRect">
              <a:avLst>
                <a:gd name="adj" fmla="val 50000"/>
              </a:avLst>
            </a:prstGeom>
            <a:grpFill/>
            <a:ln w="12700">
              <a:solidFill>
                <a:schemeClr val="folHlink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gray">
            <a:xfrm flipH="1">
              <a:off x="4878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gray">
            <a:xfrm>
              <a:off x="3637" y="1457"/>
              <a:ext cx="59" cy="204"/>
            </a:xfrm>
            <a:prstGeom prst="moon">
              <a:avLst>
                <a:gd name="adj" fmla="val 22032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990600" y="1706563"/>
            <a:ext cx="2849562" cy="4999037"/>
          </a:xfrm>
          <a:prstGeom prst="roundRect">
            <a:avLst>
              <a:gd name="adj" fmla="val 8014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white">
          <a:xfrm>
            <a:off x="1250950" y="939800"/>
            <a:ext cx="2238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F8F8F8"/>
                </a:solidFill>
                <a:ea typeface="宋体" pitchFamily="2" charset="-122"/>
                <a:cs typeface="Arial" pitchFamily="34" charset="0"/>
              </a:rPr>
              <a:t>Background</a:t>
            </a:r>
            <a:endParaRPr lang="en-US" altLang="zh-CN" sz="2000" dirty="0">
              <a:solidFill>
                <a:srgbClr val="F8F8F8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white">
          <a:xfrm>
            <a:off x="5513388" y="1281112"/>
            <a:ext cx="22383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dirty="0" smtClean="0">
                <a:solidFill>
                  <a:srgbClr val="F8F8F8"/>
                </a:solidFill>
                <a:ea typeface="宋体" pitchFamily="2" charset="-122"/>
                <a:cs typeface="Arial" pitchFamily="34" charset="0"/>
              </a:rPr>
              <a:t>Research Work</a:t>
            </a:r>
            <a:endParaRPr lang="en-US" altLang="zh-CN" sz="2000" dirty="0">
              <a:solidFill>
                <a:srgbClr val="F8F8F8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blackGray">
          <a:xfrm rot="10806395" flipH="1" flipV="1">
            <a:off x="3905250" y="2363787"/>
            <a:ext cx="1293813" cy="755650"/>
          </a:xfrm>
          <a:prstGeom prst="rightArrow">
            <a:avLst>
              <a:gd name="adj1" fmla="val 46509"/>
              <a:gd name="adj2" fmla="val 37621"/>
            </a:avLst>
          </a:prstGeom>
          <a:gradFill rotWithShape="1">
            <a:gsLst>
              <a:gs pos="0">
                <a:schemeClr val="hlink">
                  <a:gamma/>
                  <a:tint val="0"/>
                  <a:invGamma/>
                  <a:alpha val="0"/>
                </a:schemeClr>
              </a:gs>
              <a:gs pos="100000">
                <a:schemeClr val="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black">
          <a:xfrm>
            <a:off x="5449888" y="1960562"/>
            <a:ext cx="2246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pitchFamily="34" charset="0"/>
              <a:buNone/>
            </a:pPr>
            <a:r>
              <a:rPr lang="en-US" altLang="zh-CN" sz="1600" dirty="0">
                <a:solidFill>
                  <a:srgbClr val="B5540B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600" dirty="0" smtClean="0">
                <a:solidFill>
                  <a:srgbClr val="DC660E"/>
                </a:solidFill>
                <a:ea typeface="宋体" pitchFamily="2" charset="-122"/>
                <a:cs typeface="Arial" pitchFamily="34" charset="0"/>
              </a:rPr>
              <a:t>Objective</a:t>
            </a:r>
            <a:endParaRPr lang="en-US" altLang="zh-CN" sz="1600" dirty="0">
              <a:solidFill>
                <a:srgbClr val="DC660E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black">
          <a:xfrm>
            <a:off x="5438775" y="3240087"/>
            <a:ext cx="224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pitchFamily="34" charset="0"/>
              <a:buNone/>
            </a:pPr>
            <a:r>
              <a:rPr lang="en-US" altLang="zh-CN" sz="1600" dirty="0">
                <a:solidFill>
                  <a:srgbClr val="F38C3F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600" dirty="0" smtClean="0">
                <a:solidFill>
                  <a:srgbClr val="DC660E"/>
                </a:solidFill>
                <a:cs typeface="Arial" pitchFamily="34" charset="0"/>
              </a:rPr>
              <a:t>Requirements</a:t>
            </a:r>
            <a:endParaRPr lang="en-US" altLang="zh-CN" sz="1600" dirty="0">
              <a:solidFill>
                <a:srgbClr val="DC660E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gray">
          <a:xfrm>
            <a:off x="5580063" y="2265362"/>
            <a:ext cx="25146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Design an energy-efficient distributed in-network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caching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scheme.</a:t>
            </a:r>
            <a:endParaRPr lang="en-US" altLang="zh-CN" sz="1400" b="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5580063" y="3486150"/>
            <a:ext cx="25146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 Each node makes local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caching decisions considering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both caching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energy consumption and transport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energy consumption.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zh-CN" sz="1400" b="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b="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Encourage each node to cache more contents</a:t>
            </a:r>
            <a:endParaRPr lang="en-US" altLang="zh-CN" sz="1400" b="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5338763" y="2030412"/>
            <a:ext cx="168275" cy="168275"/>
            <a:chOff x="2928" y="2208"/>
            <a:chExt cx="262" cy="262"/>
          </a:xfrm>
          <a:solidFill>
            <a:srgbClr val="DC660E"/>
          </a:solidFill>
        </p:grpSpPr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5338763" y="3321050"/>
            <a:ext cx="168275" cy="168275"/>
            <a:chOff x="2928" y="2208"/>
            <a:chExt cx="262" cy="262"/>
          </a:xfrm>
          <a:solidFill>
            <a:srgbClr val="DC660E"/>
          </a:solidFill>
        </p:grpSpPr>
        <p:sp>
          <p:nvSpPr>
            <p:cNvPr id="25" name="Oval 25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pFill/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7" name="Text Box 27"/>
          <p:cNvSpPr txBox="1">
            <a:spLocks noChangeArrowheads="1"/>
          </p:cNvSpPr>
          <p:nvPr/>
        </p:nvSpPr>
        <p:spPr bwMode="gray">
          <a:xfrm>
            <a:off x="1177925" y="5715000"/>
            <a:ext cx="2632075" cy="121264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Distributed architecture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in which the routers are </a:t>
            </a:r>
            <a:r>
              <a:rPr lang="en-US" altLang="zh-CN" sz="1400" dirty="0" err="1" smtClean="0">
                <a:solidFill>
                  <a:srgbClr val="1C1C1C"/>
                </a:solidFill>
                <a:cs typeface="Arial" pitchFamily="34" charset="0"/>
              </a:rPr>
              <a:t>selfinterested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 in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nature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In-network caching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 Energy consumption aspect in CCN is largely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ignored</a:t>
            </a:r>
            <a:endParaRPr lang="en-US" altLang="zh-CN" sz="1400" dirty="0" smtClean="0">
              <a:solidFill>
                <a:srgbClr val="1C1C1C"/>
              </a:solidFill>
              <a:cs typeface="Arial" pitchFamily="34" charset="0"/>
            </a:endParaRPr>
          </a:p>
        </p:txBody>
      </p:sp>
      <p:sp>
        <p:nvSpPr>
          <p:cNvPr id="28" name="AutoShape 28"/>
          <p:cNvSpPr>
            <a:spLocks noChangeArrowheads="1"/>
          </p:cNvSpPr>
          <p:nvPr/>
        </p:nvSpPr>
        <p:spPr bwMode="gray">
          <a:xfrm>
            <a:off x="1049338" y="1704975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AutoShape 29"/>
          <p:cNvSpPr>
            <a:spLocks noChangeArrowheads="1"/>
          </p:cNvSpPr>
          <p:nvPr/>
        </p:nvSpPr>
        <p:spPr bwMode="gray">
          <a:xfrm>
            <a:off x="1049338" y="3048000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gray">
          <a:xfrm>
            <a:off x="1049338" y="5175456"/>
            <a:ext cx="2698750" cy="428625"/>
          </a:xfrm>
          <a:prstGeom prst="roundRect">
            <a:avLst>
              <a:gd name="adj" fmla="val 50000"/>
            </a:avLst>
          </a:prstGeom>
          <a:solidFill>
            <a:schemeClr val="hlink">
              <a:alpha val="50000"/>
            </a:schemeClr>
          </a:solidFill>
          <a:ln w="571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gray">
          <a:xfrm>
            <a:off x="1066800" y="1778000"/>
            <a:ext cx="2709268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Explosive increase of IP traffic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gray">
          <a:xfrm>
            <a:off x="1066800" y="3121025"/>
            <a:ext cx="2646622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A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pplication-specific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solutions 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gray">
          <a:xfrm>
            <a:off x="1066800" y="5246893"/>
            <a:ext cx="2515432" cy="286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Content-Centric Networking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4" name="AutoShape 34"/>
          <p:cNvSpPr>
            <a:spLocks noChangeArrowheads="1"/>
          </p:cNvSpPr>
          <p:nvPr/>
        </p:nvSpPr>
        <p:spPr bwMode="blackGray">
          <a:xfrm rot="10793605" flipV="1">
            <a:off x="3810000" y="2970212"/>
            <a:ext cx="1296988" cy="755650"/>
          </a:xfrm>
          <a:prstGeom prst="rightArrow">
            <a:avLst>
              <a:gd name="adj1" fmla="val 46509"/>
              <a:gd name="adj2" fmla="val 37713"/>
            </a:avLst>
          </a:pr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gray">
          <a:xfrm>
            <a:off x="1143000" y="2249488"/>
            <a:ext cx="2632075" cy="6987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G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lobal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IP traffic has increased more than fourfold in the past five years, and will grow threefold by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2017.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gray">
          <a:xfrm>
            <a:off x="1177925" y="3617913"/>
            <a:ext cx="2632075" cy="15573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P2P: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lack incentives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for peers to share their resources, and reduce content availability and distribution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efficiency due to peer churn.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US" altLang="zh-CN" sz="1400" dirty="0">
                <a:solidFill>
                  <a:srgbClr val="1C1C1C"/>
                </a:solidFill>
                <a:ea typeface="宋体" pitchFamily="2" charset="-122"/>
                <a:cs typeface="Arial" pitchFamily="34" charset="0"/>
              </a:rPr>
              <a:t>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CDN: deployed as an overlay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service, </a:t>
            </a:r>
            <a:r>
              <a:rPr lang="en-US" altLang="zh-CN" sz="1400" dirty="0" smtClean="0">
                <a:solidFill>
                  <a:srgbClr val="1C1C1C"/>
                </a:solidFill>
                <a:cs typeface="Arial" pitchFamily="34" charset="0"/>
              </a:rPr>
              <a:t>due to lack of the storage capability at individual routers</a:t>
            </a:r>
            <a:endParaRPr lang="en-US" altLang="zh-CN" sz="1400" dirty="0">
              <a:solidFill>
                <a:srgbClr val="1C1C1C"/>
              </a:solidFill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>
            <a:spLocks/>
          </p:cNvSpPr>
          <p:nvPr/>
        </p:nvSpPr>
        <p:spPr bwMode="gray">
          <a:xfrm flipV="1">
            <a:off x="979488" y="3786188"/>
            <a:ext cx="1608137" cy="1876425"/>
          </a:xfrm>
          <a:custGeom>
            <a:avLst/>
            <a:gdLst/>
            <a:ahLst/>
            <a:cxnLst>
              <a:cxn ang="0">
                <a:pos x="118" y="1044"/>
              </a:cxn>
              <a:cxn ang="0">
                <a:pos x="128" y="340"/>
              </a:cxn>
              <a:cxn ang="0">
                <a:pos x="264" y="210"/>
              </a:cxn>
              <a:cxn ang="0">
                <a:pos x="720" y="202"/>
              </a:cxn>
              <a:cxn ang="0">
                <a:pos x="720" y="320"/>
              </a:cxn>
              <a:cxn ang="0">
                <a:pos x="933" y="153"/>
              </a:cxn>
              <a:cxn ang="0">
                <a:pos x="712" y="0"/>
              </a:cxn>
              <a:cxn ang="0">
                <a:pos x="714" y="92"/>
              </a:cxn>
              <a:cxn ang="0">
                <a:pos x="234" y="94"/>
              </a:cxn>
              <a:cxn ang="0">
                <a:pos x="0" y="298"/>
              </a:cxn>
              <a:cxn ang="0">
                <a:pos x="0" y="1058"/>
              </a:cxn>
              <a:cxn ang="0">
                <a:pos x="118" y="1044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0"/>
                  <a:invGamma/>
                  <a:alpha val="30000"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Freeform 5"/>
          <p:cNvSpPr>
            <a:spLocks/>
          </p:cNvSpPr>
          <p:nvPr/>
        </p:nvSpPr>
        <p:spPr bwMode="gray">
          <a:xfrm rot="16200000">
            <a:off x="1403350" y="2854325"/>
            <a:ext cx="477838" cy="1912938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rgbClr val="FEFFFF"/>
              </a:gs>
              <a:gs pos="100000">
                <a:srgbClr val="FEFFFF">
                  <a:gamma/>
                  <a:shade val="0"/>
                  <a:invGamma/>
                  <a:alpha val="30000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Freeform 6"/>
          <p:cNvSpPr>
            <a:spLocks/>
          </p:cNvSpPr>
          <p:nvPr/>
        </p:nvSpPr>
        <p:spPr bwMode="gray">
          <a:xfrm>
            <a:off x="968375" y="2057400"/>
            <a:ext cx="1609725" cy="1876425"/>
          </a:xfrm>
          <a:custGeom>
            <a:avLst/>
            <a:gdLst/>
            <a:ahLst/>
            <a:cxnLst>
              <a:cxn ang="0">
                <a:pos x="118" y="1044"/>
              </a:cxn>
              <a:cxn ang="0">
                <a:pos x="128" y="340"/>
              </a:cxn>
              <a:cxn ang="0">
                <a:pos x="264" y="210"/>
              </a:cxn>
              <a:cxn ang="0">
                <a:pos x="720" y="202"/>
              </a:cxn>
              <a:cxn ang="0">
                <a:pos x="720" y="320"/>
              </a:cxn>
              <a:cxn ang="0">
                <a:pos x="933" y="153"/>
              </a:cxn>
              <a:cxn ang="0">
                <a:pos x="712" y="0"/>
              </a:cxn>
              <a:cxn ang="0">
                <a:pos x="714" y="92"/>
              </a:cxn>
              <a:cxn ang="0">
                <a:pos x="234" y="94"/>
              </a:cxn>
              <a:cxn ang="0">
                <a:pos x="0" y="298"/>
              </a:cxn>
              <a:cxn ang="0">
                <a:pos x="0" y="1058"/>
              </a:cxn>
              <a:cxn ang="0">
                <a:pos x="118" y="1044"/>
              </a:cxn>
            </a:cxnLst>
            <a:rect l="0" t="0" r="r" b="b"/>
            <a:pathLst>
              <a:path w="933" h="1182">
                <a:moveTo>
                  <a:pt x="118" y="1044"/>
                </a:moveTo>
                <a:lnTo>
                  <a:pt x="128" y="340"/>
                </a:lnTo>
                <a:cubicBezTo>
                  <a:pt x="134" y="214"/>
                  <a:pt x="182" y="212"/>
                  <a:pt x="264" y="210"/>
                </a:cubicBezTo>
                <a:lnTo>
                  <a:pt x="720" y="202"/>
                </a:lnTo>
                <a:lnTo>
                  <a:pt x="720" y="320"/>
                </a:lnTo>
                <a:lnTo>
                  <a:pt x="933" y="153"/>
                </a:lnTo>
                <a:lnTo>
                  <a:pt x="712" y="0"/>
                </a:lnTo>
                <a:lnTo>
                  <a:pt x="714" y="92"/>
                </a:lnTo>
                <a:cubicBezTo>
                  <a:pt x="714" y="92"/>
                  <a:pt x="406" y="94"/>
                  <a:pt x="234" y="94"/>
                </a:cubicBezTo>
                <a:cubicBezTo>
                  <a:pt x="60" y="96"/>
                  <a:pt x="2" y="156"/>
                  <a:pt x="0" y="298"/>
                </a:cubicBezTo>
                <a:lnTo>
                  <a:pt x="0" y="1058"/>
                </a:lnTo>
                <a:cubicBezTo>
                  <a:pt x="20" y="1182"/>
                  <a:pt x="93" y="1170"/>
                  <a:pt x="118" y="1044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0"/>
                  <a:invGamma/>
                  <a:alpha val="30000"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ltGray">
          <a:xfrm>
            <a:off x="3225800" y="3111500"/>
            <a:ext cx="5689600" cy="1304925"/>
          </a:xfrm>
          <a:prstGeom prst="roundRect">
            <a:avLst>
              <a:gd name="adj" fmla="val 11505"/>
            </a:avLst>
          </a:prstGeom>
          <a:solidFill>
            <a:srgbClr val="F7B481">
              <a:alpha val="30000"/>
            </a:srgb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gray">
          <a:xfrm>
            <a:off x="4195763" y="3557588"/>
            <a:ext cx="376237" cy="344487"/>
          </a:xfrm>
          <a:prstGeom prst="rightArrow">
            <a:avLst>
              <a:gd name="adj1" fmla="val 50000"/>
              <a:gd name="adj2" fmla="val 4550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ltGray">
          <a:xfrm>
            <a:off x="3252788" y="5010150"/>
            <a:ext cx="5662612" cy="1314450"/>
          </a:xfrm>
          <a:prstGeom prst="roundRect">
            <a:avLst>
              <a:gd name="adj" fmla="val 11505"/>
            </a:avLst>
          </a:prstGeom>
          <a:solidFill>
            <a:schemeClr val="accent2">
              <a:alpha val="3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gray">
          <a:xfrm>
            <a:off x="4168775" y="5461000"/>
            <a:ext cx="376238" cy="347663"/>
          </a:xfrm>
          <a:prstGeom prst="rightArrow">
            <a:avLst>
              <a:gd name="adj1" fmla="val 50000"/>
              <a:gd name="adj2" fmla="val 45091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ltGray">
          <a:xfrm>
            <a:off x="3225800" y="1235075"/>
            <a:ext cx="5689600" cy="1304925"/>
          </a:xfrm>
          <a:prstGeom prst="roundRect">
            <a:avLst>
              <a:gd name="adj" fmla="val 11505"/>
            </a:avLst>
          </a:prstGeom>
          <a:solidFill>
            <a:srgbClr val="00B0F0">
              <a:alpha val="30000"/>
            </a:srgb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gray">
          <a:xfrm>
            <a:off x="4176713" y="1681163"/>
            <a:ext cx="376237" cy="344487"/>
          </a:xfrm>
          <a:prstGeom prst="rightArrow">
            <a:avLst>
              <a:gd name="adj1" fmla="val 50000"/>
              <a:gd name="adj2" fmla="val 4550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ltGray">
          <a:xfrm>
            <a:off x="2643188" y="1219200"/>
            <a:ext cx="1628775" cy="1298575"/>
          </a:xfrm>
          <a:prstGeom prst="roundRect">
            <a:avLst>
              <a:gd name="adj" fmla="val 11921"/>
            </a:avLst>
          </a:prstGeom>
          <a:solidFill>
            <a:srgbClr val="00B0F0"/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ltGray">
          <a:xfrm>
            <a:off x="2655888" y="3101975"/>
            <a:ext cx="1628775" cy="1298575"/>
          </a:xfrm>
          <a:prstGeom prst="roundRect">
            <a:avLst>
              <a:gd name="adj" fmla="val 11921"/>
            </a:avLst>
          </a:prstGeom>
          <a:solidFill>
            <a:srgbClr val="F38C3F"/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ltGray">
          <a:xfrm>
            <a:off x="2636838" y="4986338"/>
            <a:ext cx="1628775" cy="1298575"/>
          </a:xfrm>
          <a:prstGeom prst="roundRect">
            <a:avLst>
              <a:gd name="adj" fmla="val 11921"/>
            </a:avLst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7" name="Picture 19" descr="YG_circl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776538"/>
            <a:ext cx="1882775" cy="1879600"/>
          </a:xfrm>
          <a:prstGeom prst="rect">
            <a:avLst/>
          </a:prstGeom>
          <a:noFill/>
        </p:spPr>
      </p:pic>
      <p:sp>
        <p:nvSpPr>
          <p:cNvPr id="18" name="Text Box 20"/>
          <p:cNvSpPr txBox="1">
            <a:spLocks noChangeArrowheads="1"/>
          </p:cNvSpPr>
          <p:nvPr/>
        </p:nvSpPr>
        <p:spPr bwMode="black">
          <a:xfrm>
            <a:off x="4602163" y="1447800"/>
            <a:ext cx="4160837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 Global </a:t>
            </a:r>
            <a:r>
              <a:rPr lang="en-US" altLang="zh-CN" dirty="0" smtClean="0">
                <a:solidFill>
                  <a:srgbClr val="000000"/>
                </a:solidFill>
              </a:rPr>
              <a:t>IP traffic has increased more than fourfold in the past five years, and will grow threefold by 2017.</a:t>
            </a:r>
            <a:endParaRPr lang="en-US" altLang="zh-CN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black">
          <a:xfrm>
            <a:off x="4602163" y="3143071"/>
            <a:ext cx="431323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 P2P</a:t>
            </a:r>
            <a:r>
              <a:rPr lang="en-US" altLang="zh-CN" dirty="0" smtClean="0">
                <a:solidFill>
                  <a:srgbClr val="000000"/>
                </a:solidFill>
              </a:rPr>
              <a:t>: </a:t>
            </a:r>
            <a:r>
              <a:rPr lang="en-US" altLang="zh-CN" dirty="0" smtClean="0">
                <a:solidFill>
                  <a:srgbClr val="000000"/>
                </a:solidFill>
              </a:rPr>
              <a:t>lack of </a:t>
            </a:r>
            <a:r>
              <a:rPr lang="en-US" altLang="zh-CN" dirty="0" smtClean="0">
                <a:solidFill>
                  <a:srgbClr val="000000"/>
                </a:solidFill>
              </a:rPr>
              <a:t>incentives </a:t>
            </a:r>
            <a:r>
              <a:rPr lang="en-US" altLang="zh-CN" dirty="0" smtClean="0">
                <a:solidFill>
                  <a:srgbClr val="000000"/>
                </a:solidFill>
              </a:rPr>
              <a:t>to </a:t>
            </a:r>
            <a:r>
              <a:rPr lang="en-US" altLang="zh-CN" dirty="0" smtClean="0">
                <a:solidFill>
                  <a:srgbClr val="000000"/>
                </a:solidFill>
              </a:rPr>
              <a:t>share </a:t>
            </a:r>
            <a:r>
              <a:rPr lang="en-US" altLang="zh-CN" dirty="0" smtClean="0">
                <a:solidFill>
                  <a:srgbClr val="000000"/>
                </a:solidFill>
              </a:rPr>
              <a:t>peers’ </a:t>
            </a:r>
            <a:r>
              <a:rPr lang="en-US" altLang="zh-CN" dirty="0" smtClean="0">
                <a:solidFill>
                  <a:srgbClr val="000000"/>
                </a:solidFill>
              </a:rPr>
              <a:t>resources, and </a:t>
            </a:r>
            <a:r>
              <a:rPr lang="en-US" altLang="zh-CN" dirty="0" smtClean="0">
                <a:solidFill>
                  <a:srgbClr val="000000"/>
                </a:solidFill>
              </a:rPr>
              <a:t>peer churn problem.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 CDN: </a:t>
            </a:r>
            <a:r>
              <a:rPr lang="en-US" altLang="zh-CN" dirty="0" smtClean="0">
                <a:solidFill>
                  <a:srgbClr val="000000"/>
                </a:solidFill>
              </a:rPr>
              <a:t>an </a:t>
            </a:r>
            <a:r>
              <a:rPr lang="en-US" altLang="zh-CN" dirty="0" smtClean="0">
                <a:solidFill>
                  <a:srgbClr val="000000"/>
                </a:solidFill>
              </a:rPr>
              <a:t>overlay service, </a:t>
            </a:r>
            <a:r>
              <a:rPr lang="en-US" altLang="zh-CN" dirty="0" smtClean="0">
                <a:solidFill>
                  <a:srgbClr val="000000"/>
                </a:solidFill>
              </a:rPr>
              <a:t>lack of the storage </a:t>
            </a:r>
            <a:r>
              <a:rPr lang="en-US" altLang="zh-CN" dirty="0" smtClean="0">
                <a:solidFill>
                  <a:srgbClr val="000000"/>
                </a:solidFill>
              </a:rPr>
              <a:t>capability at individual routers</a:t>
            </a:r>
            <a:endParaRPr lang="en-US" altLang="zh-CN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black">
          <a:xfrm>
            <a:off x="4602163" y="5029200"/>
            <a:ext cx="4160837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en-US" altLang="zh-CN" sz="1600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Distributed architecture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 In-network caching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000000"/>
                </a:solidFill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</a:rPr>
              <a:t>Energy </a:t>
            </a:r>
            <a:r>
              <a:rPr lang="en-US" altLang="zh-CN" dirty="0" smtClean="0">
                <a:solidFill>
                  <a:srgbClr val="000000"/>
                </a:solidFill>
              </a:rPr>
              <a:t>consumption aspect in CCN is largely ignored</a:t>
            </a:r>
          </a:p>
          <a:p>
            <a:pPr eaLnBrk="0" hangingPunct="0"/>
            <a:endParaRPr lang="en-US" altLang="zh-CN" sz="1600" dirty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gray">
          <a:xfrm>
            <a:off x="228600" y="3562290"/>
            <a:ext cx="157321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2000" b="1" dirty="0" err="1" smtClean="0">
                <a:solidFill>
                  <a:srgbClr val="080808"/>
                </a:solidFill>
                <a:ea typeface="宋体" pitchFamily="2" charset="-122"/>
              </a:rPr>
              <a:t>Backgroud</a:t>
            </a:r>
            <a:endParaRPr lang="en-US" altLang="zh-CN" sz="2000" b="1" dirty="0">
              <a:solidFill>
                <a:srgbClr val="080808"/>
              </a:solidFill>
              <a:ea typeface="宋体" pitchFamily="2" charset="-122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black">
          <a:xfrm>
            <a:off x="2624138" y="1371600"/>
            <a:ext cx="1673225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dirty="0" smtClean="0"/>
              <a:t> Explosive increase of </a:t>
            </a:r>
            <a:r>
              <a:rPr lang="en-US" altLang="zh-CN" sz="2000" b="1" dirty="0" smtClean="0"/>
              <a:t>IP traffic</a:t>
            </a:r>
            <a:endParaRPr lang="en-US" altLang="zh-CN" sz="2000" b="1" dirty="0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black">
          <a:xfrm>
            <a:off x="2624138" y="3251537"/>
            <a:ext cx="1673225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dirty="0" smtClean="0"/>
              <a:t>Application-specific </a:t>
            </a:r>
            <a:r>
              <a:rPr lang="en-US" altLang="zh-CN" sz="2000" b="1" dirty="0" smtClean="0"/>
              <a:t>solutions 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black">
          <a:xfrm>
            <a:off x="2590800" y="5181600"/>
            <a:ext cx="1673225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 dirty="0" smtClean="0"/>
              <a:t> Content-Centric Networking</a:t>
            </a:r>
            <a:endParaRPr lang="en-US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/>
        </p:nvSpPr>
        <p:spPr bwMode="invGray">
          <a:xfrm>
            <a:off x="2413000" y="3684588"/>
            <a:ext cx="1900238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Freeform 3"/>
          <p:cNvSpPr>
            <a:spLocks/>
          </p:cNvSpPr>
          <p:nvPr/>
        </p:nvSpPr>
        <p:spPr bwMode="invGray">
          <a:xfrm>
            <a:off x="4332288" y="3619500"/>
            <a:ext cx="366712" cy="1562100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Freeform 4"/>
          <p:cNvSpPr>
            <a:spLocks/>
          </p:cNvSpPr>
          <p:nvPr/>
        </p:nvSpPr>
        <p:spPr bwMode="invGray">
          <a:xfrm flipH="1">
            <a:off x="4732338" y="3684588"/>
            <a:ext cx="1900237" cy="137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2" y="202"/>
              </a:cxn>
              <a:cxn ang="0">
                <a:pos x="577" y="202"/>
              </a:cxn>
              <a:cxn ang="0">
                <a:pos x="637" y="249"/>
              </a:cxn>
              <a:cxn ang="0">
                <a:pos x="639" y="402"/>
              </a:cxn>
              <a:cxn ang="0">
                <a:pos x="598" y="400"/>
              </a:cxn>
              <a:cxn ang="0">
                <a:pos x="669" y="532"/>
              </a:cxn>
              <a:cxn ang="0">
                <a:pos x="735" y="402"/>
              </a:cxn>
              <a:cxn ang="0">
                <a:pos x="696" y="402"/>
              </a:cxn>
              <a:cxn ang="0">
                <a:pos x="694" y="226"/>
              </a:cxn>
              <a:cxn ang="0">
                <a:pos x="616" y="150"/>
              </a:cxn>
              <a:cxn ang="0">
                <a:pos x="335" y="149"/>
              </a:cxn>
              <a:cxn ang="0">
                <a:pos x="69" y="0"/>
              </a:cxn>
              <a:cxn ang="0">
                <a:pos x="0" y="0"/>
              </a:cxn>
            </a:cxnLst>
            <a:rect l="0" t="0" r="r" b="b"/>
            <a:pathLst>
              <a:path w="735" h="532">
                <a:moveTo>
                  <a:pt x="0" y="0"/>
                </a:moveTo>
                <a:cubicBezTo>
                  <a:pt x="0" y="0"/>
                  <a:pt x="85" y="216"/>
                  <a:pt x="382" y="202"/>
                </a:cubicBezTo>
                <a:cubicBezTo>
                  <a:pt x="479" y="202"/>
                  <a:pt x="577" y="202"/>
                  <a:pt x="577" y="202"/>
                </a:cubicBezTo>
                <a:cubicBezTo>
                  <a:pt x="577" y="202"/>
                  <a:pt x="639" y="201"/>
                  <a:pt x="637" y="249"/>
                </a:cubicBezTo>
                <a:cubicBezTo>
                  <a:pt x="638" y="325"/>
                  <a:pt x="639" y="402"/>
                  <a:pt x="639" y="402"/>
                </a:cubicBezTo>
                <a:lnTo>
                  <a:pt x="598" y="400"/>
                </a:lnTo>
                <a:lnTo>
                  <a:pt x="669" y="532"/>
                </a:lnTo>
                <a:lnTo>
                  <a:pt x="735" y="402"/>
                </a:lnTo>
                <a:lnTo>
                  <a:pt x="696" y="402"/>
                </a:lnTo>
                <a:cubicBezTo>
                  <a:pt x="696" y="402"/>
                  <a:pt x="695" y="314"/>
                  <a:pt x="694" y="226"/>
                </a:cubicBezTo>
                <a:cubicBezTo>
                  <a:pt x="687" y="160"/>
                  <a:pt x="616" y="150"/>
                  <a:pt x="616" y="150"/>
                </a:cubicBezTo>
                <a:cubicBezTo>
                  <a:pt x="556" y="137"/>
                  <a:pt x="473" y="153"/>
                  <a:pt x="335" y="149"/>
                </a:cubicBezTo>
                <a:cubicBezTo>
                  <a:pt x="110" y="126"/>
                  <a:pt x="69" y="0"/>
                  <a:pt x="69" y="0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tx1">
                  <a:alpha val="60001"/>
                </a:scheme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905000" y="2611438"/>
            <a:ext cx="1362075" cy="1322387"/>
            <a:chOff x="4320" y="1152"/>
            <a:chExt cx="414" cy="402"/>
          </a:xfrm>
          <a:solidFill>
            <a:srgbClr val="00B050">
              <a:alpha val="99000"/>
            </a:srgbClr>
          </a:solidFill>
        </p:grpSpPr>
        <p:sp>
          <p:nvSpPr>
            <p:cNvPr id="6" name="AutoShape 6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pFill/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gray">
          <a:xfrm>
            <a:off x="1905000" y="2713672"/>
            <a:ext cx="1286341" cy="1107996"/>
          </a:xfrm>
          <a:prstGeom prst="rect">
            <a:avLst/>
          </a:prstGeom>
          <a:solidFill>
            <a:srgbClr val="00B050">
              <a:alpha val="77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algn="ctr"/>
            <a:r>
              <a:rPr lang="en-US" altLang="zh-CN" dirty="0" smtClean="0">
                <a:solidFill>
                  <a:srgbClr val="FFFFFF"/>
                </a:solidFill>
              </a:rPr>
              <a:t> </a:t>
            </a:r>
            <a:r>
              <a:rPr lang="en-US" altLang="zh-CN" sz="1600" dirty="0" smtClean="0">
                <a:solidFill>
                  <a:srgbClr val="FFFFFF"/>
                </a:solidFill>
              </a:rPr>
              <a:t>Explosive </a:t>
            </a:r>
            <a:endParaRPr lang="en-US" altLang="zh-CN" sz="1600" dirty="0" smtClean="0">
              <a:solidFill>
                <a:srgbClr val="FFFFFF"/>
              </a:solidFill>
            </a:endParaRPr>
          </a:p>
          <a:p>
            <a:pPr algn="ctr"/>
            <a:r>
              <a:rPr lang="en-US" altLang="zh-CN" sz="1600" dirty="0" smtClean="0">
                <a:solidFill>
                  <a:srgbClr val="FFFFFF"/>
                </a:solidFill>
              </a:rPr>
              <a:t>increase </a:t>
            </a:r>
            <a:r>
              <a:rPr lang="en-US" altLang="zh-CN" sz="1600" dirty="0" smtClean="0">
                <a:solidFill>
                  <a:srgbClr val="FFFFFF"/>
                </a:solidFill>
              </a:rPr>
              <a:t>of </a:t>
            </a:r>
            <a:endParaRPr lang="en-US" altLang="zh-CN" sz="1600" dirty="0" smtClean="0">
              <a:solidFill>
                <a:srgbClr val="FFFFFF"/>
              </a:solidFill>
            </a:endParaRPr>
          </a:p>
          <a:p>
            <a:pPr algn="ctr"/>
            <a:r>
              <a:rPr lang="en-US" altLang="zh-CN" sz="1600" dirty="0" smtClean="0">
                <a:solidFill>
                  <a:srgbClr val="FFFFFF"/>
                </a:solidFill>
              </a:rPr>
              <a:t>Internet </a:t>
            </a:r>
            <a:r>
              <a:rPr lang="en-US" altLang="zh-CN" sz="1600" dirty="0" smtClean="0">
                <a:solidFill>
                  <a:srgbClr val="FFFFFF"/>
                </a:solidFill>
              </a:rPr>
              <a:t>traffic</a:t>
            </a:r>
            <a:endParaRPr lang="en-US" altLang="zh-CN" sz="1600" dirty="0">
              <a:solidFill>
                <a:srgbClr val="FFFFFF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3830638" y="2611438"/>
            <a:ext cx="1362075" cy="1322387"/>
            <a:chOff x="4320" y="1152"/>
            <a:chExt cx="414" cy="402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5800725" y="2620963"/>
            <a:ext cx="1362075" cy="1322387"/>
            <a:chOff x="4320" y="1152"/>
            <a:chExt cx="414" cy="402"/>
          </a:xfrm>
          <a:solidFill>
            <a:srgbClr val="00B0F0"/>
          </a:solidFill>
        </p:grpSpPr>
        <p:sp>
          <p:nvSpPr>
            <p:cNvPr id="13" name="AutoShape 13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pFill/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" name="Rectangle 15"/>
          <p:cNvSpPr>
            <a:spLocks noChangeArrowheads="1"/>
          </p:cNvSpPr>
          <p:nvPr/>
        </p:nvSpPr>
        <p:spPr bwMode="gray">
          <a:xfrm>
            <a:off x="3879850" y="2902803"/>
            <a:ext cx="130022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altLang="zh-CN" sz="1600" dirty="0" smtClean="0">
                <a:solidFill>
                  <a:srgbClr val="FFFFFF"/>
                </a:solidFill>
              </a:rPr>
              <a:t> </a:t>
            </a:r>
            <a:r>
              <a:rPr lang="en-US" altLang="zh-CN" sz="1600" dirty="0" smtClean="0">
                <a:solidFill>
                  <a:srgbClr val="FFFFFF"/>
                </a:solidFill>
              </a:rPr>
              <a:t>Application-</a:t>
            </a:r>
          </a:p>
          <a:p>
            <a:pPr algn="ctr"/>
            <a:r>
              <a:rPr lang="en-US" altLang="zh-CN" sz="1600" dirty="0" smtClean="0">
                <a:solidFill>
                  <a:srgbClr val="FFFFFF"/>
                </a:solidFill>
              </a:rPr>
              <a:t>specific </a:t>
            </a:r>
          </a:p>
          <a:p>
            <a:pPr algn="ctr"/>
            <a:r>
              <a:rPr lang="en-US" altLang="zh-CN" sz="1600" dirty="0" smtClean="0">
                <a:solidFill>
                  <a:srgbClr val="FFFFFF"/>
                </a:solidFill>
              </a:rPr>
              <a:t>solutions </a:t>
            </a:r>
            <a:endParaRPr lang="en-US" altLang="zh-CN" sz="1600" dirty="0">
              <a:solidFill>
                <a:srgbClr val="FFFFFF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gray">
          <a:xfrm>
            <a:off x="5880100" y="2906713"/>
            <a:ext cx="120898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altLang="zh-CN" sz="1600" dirty="0" smtClean="0">
                <a:solidFill>
                  <a:srgbClr val="FFFFFF"/>
                </a:solidFill>
              </a:rPr>
              <a:t> </a:t>
            </a:r>
            <a:r>
              <a:rPr lang="en-US" altLang="zh-CN" sz="1600" dirty="0" smtClean="0">
                <a:solidFill>
                  <a:srgbClr val="FFFFFF"/>
                </a:solidFill>
              </a:rPr>
              <a:t>Content-</a:t>
            </a:r>
          </a:p>
          <a:p>
            <a:pPr algn="ctr"/>
            <a:r>
              <a:rPr lang="en-US" altLang="zh-CN" sz="1600" dirty="0" smtClean="0">
                <a:solidFill>
                  <a:srgbClr val="FFFFFF"/>
                </a:solidFill>
              </a:rPr>
              <a:t>Centric </a:t>
            </a:r>
          </a:p>
          <a:p>
            <a:pPr algn="ctr"/>
            <a:r>
              <a:rPr lang="en-US" altLang="zh-CN" sz="1600" dirty="0" smtClean="0">
                <a:solidFill>
                  <a:srgbClr val="FFFFFF"/>
                </a:solidFill>
              </a:rPr>
              <a:t>Networking</a:t>
            </a:r>
            <a:endParaRPr lang="en-US" altLang="zh-CN" sz="1600" dirty="0">
              <a:solidFill>
                <a:srgbClr val="FFFFFF"/>
              </a:solidFill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black">
          <a:xfrm>
            <a:off x="1295400" y="1687513"/>
            <a:ext cx="6477000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altLang="zh-CN">
                <a:ea typeface="宋体" pitchFamily="2" charset="-122"/>
              </a:rPr>
              <a:t>ThemeGallery  is a Design Digital Content &amp; Contents mall developed by Guild Design Inc.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ltGray">
          <a:xfrm>
            <a:off x="1579563" y="5272088"/>
            <a:ext cx="5888037" cy="9763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670050" y="5427663"/>
            <a:ext cx="5721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en-US" altLang="zh-CN">
                <a:solidFill>
                  <a:srgbClr val="1C1C1C"/>
                </a:solidFill>
                <a:ea typeface="宋体" pitchFamily="2" charset="-122"/>
              </a:rPr>
              <a:t>ThemeGallery is a Design Digital Content &amp; Contents mall developed by Guild Design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中宋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2144</TotalTime>
  <Words>757</Words>
  <Application>Microsoft Office PowerPoint</Application>
  <PresentationFormat>全屏显示(4:3)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默认设计模板</vt:lpstr>
      <vt:lpstr>Energy-Efficient Distributed In-Network Caching for Content-Centric Networks</vt:lpstr>
      <vt:lpstr>Outline</vt:lpstr>
      <vt:lpstr>1. Introduction</vt:lpstr>
      <vt:lpstr>幻灯片 4</vt:lpstr>
      <vt:lpstr>幻灯片 5</vt:lpstr>
      <vt:lpstr>幻灯片 6</vt:lpstr>
      <vt:lpstr>幻灯片 7</vt:lpstr>
      <vt:lpstr>幻灯片 8</vt:lpstr>
      <vt:lpstr>幻灯片 9</vt:lpstr>
      <vt:lpstr>目录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fangchao</dc:creator>
  <cp:lastModifiedBy>微软用户</cp:lastModifiedBy>
  <cp:revision>216</cp:revision>
  <cp:lastPrinted>1601-01-01T00:00:00Z</cp:lastPrinted>
  <dcterms:created xsi:type="dcterms:W3CDTF">1601-01-01T00:00:00Z</dcterms:created>
  <dcterms:modified xsi:type="dcterms:W3CDTF">2014-04-22T20:58:02Z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